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76"/>
  </p:notesMasterIdLst>
  <p:sldIdLst>
    <p:sldId id="334" r:id="rId3"/>
    <p:sldId id="335" r:id="rId4"/>
    <p:sldId id="336" r:id="rId5"/>
    <p:sldId id="257" r:id="rId6"/>
    <p:sldId id="258" r:id="rId7"/>
    <p:sldId id="259" r:id="rId8"/>
    <p:sldId id="260" r:id="rId9"/>
    <p:sldId id="261" r:id="rId10"/>
    <p:sldId id="337" r:id="rId11"/>
    <p:sldId id="262" r:id="rId12"/>
    <p:sldId id="263"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Lst>
  <p:sldSz cx="9144000" cy="5143500" type="screen16x9"/>
  <p:notesSz cx="6858000" cy="9144000"/>
  <p:embeddedFontLst>
    <p:embeddedFont>
      <p:font typeface="Open Sans" panose="020B0606030504020204" pitchFamily="34" charset="0"/>
      <p:regular r:id="rId77"/>
      <p:bold r:id="rId78"/>
      <p:italic r:id="rId79"/>
      <p:boldItalic r:id="rId80"/>
    </p:embeddedFont>
    <p:embeddedFont>
      <p:font typeface="Segoe UI" panose="020B0502040204020203" pitchFamily="3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6" roundtripDataSignature="AMtx7mi2ThuZ4pniLW+8NG+sQKQUE/QC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880" y="2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a6e1e89e1_0_10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g2ea6e1e89e1_0_1090: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a6e1e89e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a6e1e89e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a6e1e89e1_0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2ea6e1e89e1_0_118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a6e1e89e1_0_1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ea6e1e89e1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ea6e1e89e1_0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ea6e1e89e1_0_1198: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ea6e1e89e1_0_12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2ea6e1e89e1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a6e1e89e1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2ea6e1e89e1_0_1209: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381" name="Google Shape;381;g2ea6e1e89e1_0_1209: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200"/>
              <a:buNone/>
            </a:pPr>
            <a:fld id="{00000000-1234-1234-1234-123412341234}" type="slidenum">
              <a:rPr lang="en" sz="1200">
                <a:solidFill>
                  <a:srgbClr val="000000"/>
                </a:solidFill>
                <a:latin typeface="Arial"/>
                <a:ea typeface="Arial"/>
                <a:cs typeface="Arial"/>
                <a:sym typeface="Arial"/>
              </a:rPr>
              <a:t>19</a:t>
            </a:fld>
            <a:endParaRPr sz="120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ea6e1e89e1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ea6e1e89e1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22adbb763d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22adbb763d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ea6e1e89e1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ea6e1e89e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a6e1e89e1_0_1098: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5</a:t>
            </a:fld>
            <a:endParaRPr/>
          </a:p>
        </p:txBody>
      </p:sp>
      <p:sp>
        <p:nvSpPr>
          <p:cNvPr id="248" name="Google Shape;248;g2ea6e1e89e1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2ea6e1e89e1_0_1098: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ea6e1e89e1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ea6e1e89e1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ea6e1e89e1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ea6e1e89e1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ea6e1e89e1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ea6e1e89e1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ea6e1e89e1_0_1106: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6</a:t>
            </a:fld>
            <a:endParaRPr/>
          </a:p>
        </p:txBody>
      </p:sp>
      <p:sp>
        <p:nvSpPr>
          <p:cNvPr id="257" name="Google Shape;257;g2ea6e1e89e1_0_110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g2ea6e1e89e1_0_1106: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ea6e1e89e1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ea6e1e89e1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ea6e1e89e1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ea6e1e89e1_1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a6e1e89e1_0_1123: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7</a:t>
            </a:fld>
            <a:endParaRPr/>
          </a:p>
        </p:txBody>
      </p:sp>
      <p:sp>
        <p:nvSpPr>
          <p:cNvPr id="275" name="Google Shape;275;g2ea6e1e89e1_0_112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2ea6e1e89e1_0_1123: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a6e1e89e1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ea6e1e89e1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ea6e1e89e1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2ea6e1e89e1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ea6e1e89e1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2ea6e1e89e1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ea6e1e89e1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ea6e1e89e1_1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ea6e1e89e1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ea6e1e89e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ea6e1e89e1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ea6e1e89e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ea6e1e89e1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ea6e1e89e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ea6e1e89e1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ea6e1e89e1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ea6e1e89e1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ea6e1e89e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ea6e1e89e1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ea6e1e89e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a6e1e89e1_0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2ea6e1e89e1_0_113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ea6e1e89e1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ea6e1e89e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ea6e1e89e1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ea6e1e89e1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ea6e1e89e1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ea6e1e89e1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ea6e1e89e1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ea6e1e89e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a6e1e89e1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3" name="Google Shape;293;g2ea6e1e89e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22adbb763d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22adbb763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a6e1e89e1_0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ea6e1e89e1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a6e1e89e1_0_1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2ea6e1e89e1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ea6e1e89e1_0_11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ea6e1e89e1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4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g2ea3ef7ceff_0_177"/>
          <p:cNvSpPr/>
          <p:nvPr/>
        </p:nvSpPr>
        <p:spPr>
          <a:xfrm>
            <a:off x="0" y="0"/>
            <a:ext cx="4186242" cy="5143500"/>
          </a:xfrm>
          <a:prstGeom prst="rect">
            <a:avLst/>
          </a:prstGeom>
          <a:noFill/>
          <a:ln>
            <a:noFill/>
          </a:ln>
        </p:spPr>
      </p:sp>
      <p:sp>
        <p:nvSpPr>
          <p:cNvPr id="54" name="Google Shape;54;g2ea3ef7ceff_0_177"/>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g2ea3ef7ceff_0_177"/>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800"/>
              </a:spcBef>
              <a:spcAft>
                <a:spcPts val="0"/>
              </a:spcAft>
              <a:buClr>
                <a:srgbClr val="757070"/>
              </a:buClr>
              <a:buSzPts val="1200"/>
              <a:buNone/>
              <a:defRPr sz="1200">
                <a:solidFill>
                  <a:srgbClr val="757070"/>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6" name="Google Shape;56;g2ea3ef7ceff_0_177"/>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57" name="Google Shape;57;g2ea3ef7ceff_0_177"/>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g2ea3ef7ceff_0_177" descr="BITS Pilani logo"/>
          <p:cNvSpPr/>
          <p:nvPr/>
        </p:nvSpPr>
        <p:spPr>
          <a:xfrm>
            <a:off x="6627529" y="144383"/>
            <a:ext cx="2504055" cy="64943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g2ea6e1e89e1_0_132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dk1"/>
              </a:buClr>
              <a:buSzPts val="3300"/>
              <a:buFont typeface="Open Sans"/>
              <a:buNone/>
              <a:defRPr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1" name="Google Shape;61;g2ea6e1e89e1_0_132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2" name="Google Shape;62;g2ea6e1e89e1_0_1328"/>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3" name="Google Shape;63;g2ea6e1e89e1_0_1328"/>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4" name="Google Shape;64;g2ea6e1e89e1_0_1328"/>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g2ea6e1e89e1_0_132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6"/>
        <p:cNvGrpSpPr/>
        <p:nvPr/>
      </p:nvGrpSpPr>
      <p:grpSpPr>
        <a:xfrm>
          <a:off x="0" y="0"/>
          <a:ext cx="0" cy="0"/>
          <a:chOff x="0" y="0"/>
          <a:chExt cx="0" cy="0"/>
        </a:xfrm>
      </p:grpSpPr>
      <p:sp>
        <p:nvSpPr>
          <p:cNvPr id="67" name="Google Shape;67;g2ea6e1e89e1_0_1334"/>
          <p:cNvSpPr txBox="1">
            <a:spLocks noGrp="1"/>
          </p:cNvSpPr>
          <p:nvPr>
            <p:ph type="title"/>
          </p:nvPr>
        </p:nvSpPr>
        <p:spPr>
          <a:xfrm>
            <a:off x="685800" y="57150"/>
            <a:ext cx="7772400" cy="6288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 name="Google Shape;68;g2ea6e1e89e1_0_1334"/>
          <p:cNvSpPr txBox="1">
            <a:spLocks noGrp="1"/>
          </p:cNvSpPr>
          <p:nvPr>
            <p:ph type="body" idx="1"/>
          </p:nvPr>
        </p:nvSpPr>
        <p:spPr>
          <a:xfrm>
            <a:off x="6858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9" name="Google Shape;69;g2ea6e1e89e1_0_1334"/>
          <p:cNvSpPr txBox="1">
            <a:spLocks noGrp="1"/>
          </p:cNvSpPr>
          <p:nvPr>
            <p:ph type="body" idx="2"/>
          </p:nvPr>
        </p:nvSpPr>
        <p:spPr>
          <a:xfrm>
            <a:off x="46482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70" name="Google Shape;70;g2ea6e1e89e1_0_1334"/>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1" name="Google Shape;71;g2ea6e1e89e1_0_1334"/>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2" name="Google Shape;72;g2ea6e1e89e1_0_1334"/>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83"/>
        <p:cNvGrpSpPr/>
        <p:nvPr/>
      </p:nvGrpSpPr>
      <p:grpSpPr>
        <a:xfrm>
          <a:off x="0" y="0"/>
          <a:ext cx="0" cy="0"/>
          <a:chOff x="0" y="0"/>
          <a:chExt cx="0" cy="0"/>
        </a:xfrm>
      </p:grpSpPr>
      <p:pic>
        <p:nvPicPr>
          <p:cNvPr id="84" name="Google Shape;84;g322adbb763d_0_184"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
        <p:nvSpPr>
          <p:cNvPr id="85" name="Google Shape;85;g322adbb763d_0_184"/>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g322adbb763d_0_184"/>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7" name="Google Shape;87;g322adbb763d_0_184"/>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g322adbb763d_0_1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89"/>
        <p:cNvGrpSpPr/>
        <p:nvPr/>
      </p:nvGrpSpPr>
      <p:grpSpPr>
        <a:xfrm>
          <a:off x="0" y="0"/>
          <a:ext cx="0" cy="0"/>
          <a:chOff x="0" y="0"/>
          <a:chExt cx="0" cy="0"/>
        </a:xfrm>
      </p:grpSpPr>
      <p:sp>
        <p:nvSpPr>
          <p:cNvPr id="90" name="Google Shape;90;g322adbb763d_0_190"/>
          <p:cNvSpPr txBox="1">
            <a:spLocks noGrp="1"/>
          </p:cNvSpPr>
          <p:nvPr>
            <p:ph type="title"/>
          </p:nvPr>
        </p:nvSpPr>
        <p:spPr>
          <a:xfrm>
            <a:off x="628650" y="273844"/>
            <a:ext cx="7650000" cy="771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g322adbb763d_0_19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g322adbb763d_0_19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3" name="Google Shape;93;g322adbb763d_0_1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94" name="Google Shape;94;g322adbb763d_0_190"/>
          <p:cNvSpPr txBox="1">
            <a:spLocks noGrp="1"/>
          </p:cNvSpPr>
          <p:nvPr>
            <p:ph type="body" idx="1"/>
          </p:nvPr>
        </p:nvSpPr>
        <p:spPr>
          <a:xfrm>
            <a:off x="628650" y="1224643"/>
            <a:ext cx="7886700" cy="3331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95"/>
        <p:cNvGrpSpPr/>
        <p:nvPr/>
      </p:nvGrpSpPr>
      <p:grpSpPr>
        <a:xfrm>
          <a:off x="0" y="0"/>
          <a:ext cx="0" cy="0"/>
          <a:chOff x="0" y="0"/>
          <a:chExt cx="0" cy="0"/>
        </a:xfrm>
      </p:grpSpPr>
      <p:sp>
        <p:nvSpPr>
          <p:cNvPr id="96" name="Google Shape;96;g322adbb763d_0_196"/>
          <p:cNvSpPr txBox="1">
            <a:spLocks noGrp="1"/>
          </p:cNvSpPr>
          <p:nvPr>
            <p:ph type="title"/>
          </p:nvPr>
        </p:nvSpPr>
        <p:spPr>
          <a:xfrm>
            <a:off x="628650" y="273844"/>
            <a:ext cx="7886700" cy="935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g322adbb763d_0_19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g322adbb763d_0_1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9" name="Google Shape;99;g322adbb763d_0_196"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00" name="Google Shape;100;g322adbb763d_0_196"/>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pic>
        <p:nvPicPr>
          <p:cNvPr id="102" name="Google Shape;102;g322adbb763d_0_202"/>
          <p:cNvPicPr preferRelativeResize="0"/>
          <p:nvPr/>
        </p:nvPicPr>
        <p:blipFill rotWithShape="1">
          <a:blip r:embed="rId2">
            <a:alphaModFix/>
          </a:blip>
          <a:srcRect/>
          <a:stretch/>
        </p:blipFill>
        <p:spPr>
          <a:xfrm>
            <a:off x="0" y="0"/>
            <a:ext cx="4186242" cy="5143500"/>
          </a:xfrm>
          <a:prstGeom prst="rect">
            <a:avLst/>
          </a:prstGeom>
          <a:noFill/>
          <a:ln>
            <a:noFill/>
          </a:ln>
        </p:spPr>
      </p:pic>
      <p:sp>
        <p:nvSpPr>
          <p:cNvPr id="103" name="Google Shape;103;g322adbb763d_0_202"/>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g322adbb763d_0_202"/>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800"/>
              </a:spcBef>
              <a:spcAft>
                <a:spcPts val="0"/>
              </a:spcAft>
              <a:buClr>
                <a:srgbClr val="757070"/>
              </a:buClr>
              <a:buSzPts val="1200"/>
              <a:buNone/>
              <a:defRPr sz="1200">
                <a:solidFill>
                  <a:srgbClr val="757070"/>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5" name="Google Shape;105;g322adbb763d_0_202"/>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g322adbb763d_0_202"/>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07" name="Google Shape;107;g322adbb763d_0_202" descr="BITS Pilani logo"/>
          <p:cNvPicPr preferRelativeResize="0"/>
          <p:nvPr/>
        </p:nvPicPr>
        <p:blipFill rotWithShape="1">
          <a:blip r:embed="rId3">
            <a:alphaModFix/>
          </a:blip>
          <a:srcRect/>
          <a:stretch/>
        </p:blipFill>
        <p:spPr>
          <a:xfrm>
            <a:off x="6627529" y="144383"/>
            <a:ext cx="2504055" cy="6494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108"/>
        <p:cNvGrpSpPr/>
        <p:nvPr/>
      </p:nvGrpSpPr>
      <p:grpSpPr>
        <a:xfrm>
          <a:off x="0" y="0"/>
          <a:ext cx="0" cy="0"/>
          <a:chOff x="0" y="0"/>
          <a:chExt cx="0" cy="0"/>
        </a:xfrm>
      </p:grpSpPr>
      <p:sp>
        <p:nvSpPr>
          <p:cNvPr id="109" name="Google Shape;109;g322adbb763d_0_209"/>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g322adbb763d_0_209"/>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g322adbb763d_0_209"/>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g322adbb763d_0_209"/>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g322adbb763d_0_209"/>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g322adbb763d_0_209"/>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g322adbb763d_0_209"/>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g322adbb763d_0_20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g322adbb763d_0_20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g322adbb763d_0_209"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41"/>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119"/>
        <p:cNvGrpSpPr/>
        <p:nvPr/>
      </p:nvGrpSpPr>
      <p:grpSpPr>
        <a:xfrm>
          <a:off x="0" y="0"/>
          <a:ext cx="0" cy="0"/>
          <a:chOff x="0" y="0"/>
          <a:chExt cx="0" cy="0"/>
        </a:xfrm>
      </p:grpSpPr>
      <p:sp>
        <p:nvSpPr>
          <p:cNvPr id="120" name="Google Shape;120;g322adbb763d_0_220"/>
          <p:cNvSpPr txBox="1">
            <a:spLocks noGrp="1"/>
          </p:cNvSpPr>
          <p:nvPr>
            <p:ph type="title"/>
          </p:nvPr>
        </p:nvSpPr>
        <p:spPr>
          <a:xfrm>
            <a:off x="628650" y="273844"/>
            <a:ext cx="7886700" cy="93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000"/>
              <a:buFont typeface="Calibri"/>
              <a:buNone/>
              <a:defRPr sz="3000" b="1"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g322adbb763d_0_2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g322adbb763d_0_2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23" name="Google Shape;123;g322adbb763d_0_22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24" name="Google Shape;124;g322adbb763d_0_220"/>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125"/>
        <p:cNvGrpSpPr/>
        <p:nvPr/>
      </p:nvGrpSpPr>
      <p:grpSpPr>
        <a:xfrm>
          <a:off x="0" y="0"/>
          <a:ext cx="0" cy="0"/>
          <a:chOff x="0" y="0"/>
          <a:chExt cx="0" cy="0"/>
        </a:xfrm>
      </p:grpSpPr>
      <p:pic>
        <p:nvPicPr>
          <p:cNvPr id="126" name="Google Shape;126;g322adbb763d_0_226"/>
          <p:cNvPicPr preferRelativeResize="0"/>
          <p:nvPr/>
        </p:nvPicPr>
        <p:blipFill rotWithShape="1">
          <a:blip r:embed="rId2">
            <a:alphaModFix/>
          </a:blip>
          <a:srcRect t="18298" r="28341" b="23071"/>
          <a:stretch/>
        </p:blipFill>
        <p:spPr>
          <a:xfrm>
            <a:off x="4116611" y="0"/>
            <a:ext cx="5027390" cy="5143500"/>
          </a:xfrm>
          <a:prstGeom prst="rect">
            <a:avLst/>
          </a:prstGeom>
          <a:noFill/>
          <a:ln>
            <a:noFill/>
          </a:ln>
        </p:spPr>
      </p:pic>
      <p:sp>
        <p:nvSpPr>
          <p:cNvPr id="127" name="Google Shape;127;g322adbb763d_0_226"/>
          <p:cNvSpPr txBox="1">
            <a:spLocks noGrp="1"/>
          </p:cNvSpPr>
          <p:nvPr>
            <p:ph type="title"/>
          </p:nvPr>
        </p:nvSpPr>
        <p:spPr>
          <a:xfrm>
            <a:off x="1000125" y="765334"/>
            <a:ext cx="2171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100"/>
              <a:buFont typeface="Calibri"/>
              <a:buNone/>
              <a:defRPr sz="2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g322adbb763d_0_226"/>
          <p:cNvSpPr txBox="1">
            <a:spLocks noGrp="1"/>
          </p:cNvSpPr>
          <p:nvPr>
            <p:ph type="body" idx="1"/>
          </p:nvPr>
        </p:nvSpPr>
        <p:spPr>
          <a:xfrm>
            <a:off x="1000125" y="2193131"/>
            <a:ext cx="2171700" cy="1889700"/>
          </a:xfrm>
          <a:prstGeom prst="rect">
            <a:avLst/>
          </a:prstGeom>
          <a:noFill/>
          <a:ln>
            <a:noFill/>
          </a:ln>
        </p:spPr>
        <p:txBody>
          <a:bodyPr spcFirstLastPara="1" wrap="square" lIns="68575" tIns="34275" rIns="68575" bIns="34275" anchor="t" anchorCtr="0">
            <a:normAutofit/>
          </a:bodyPr>
          <a:lstStyle>
            <a:lvl1pPr marL="457200" lvl="0" indent="-228600" algn="l">
              <a:lnSpc>
                <a:spcPct val="150000"/>
              </a:lnSpc>
              <a:spcBef>
                <a:spcPts val="800"/>
              </a:spcBef>
              <a:spcAft>
                <a:spcPts val="0"/>
              </a:spcAft>
              <a:buClr>
                <a:schemeClr val="lt1"/>
              </a:buClr>
              <a:buSzPts val="1100"/>
              <a:buNone/>
              <a:defRPr sz="1100">
                <a:solidFill>
                  <a:schemeClr val="lt1"/>
                </a:solidFill>
              </a:defRPr>
            </a:lvl1pPr>
            <a:lvl2pPr marL="914400" lvl="1" indent="-228600" algn="l">
              <a:lnSpc>
                <a:spcPct val="150000"/>
              </a:lnSpc>
              <a:spcBef>
                <a:spcPts val="400"/>
              </a:spcBef>
              <a:spcAft>
                <a:spcPts val="0"/>
              </a:spcAft>
              <a:buClr>
                <a:schemeClr val="lt1"/>
              </a:buClr>
              <a:buSzPts val="1100"/>
              <a:buNone/>
              <a:defRPr sz="1100">
                <a:solidFill>
                  <a:schemeClr val="lt1"/>
                </a:solidFill>
              </a:defRPr>
            </a:lvl2pPr>
            <a:lvl3pPr marL="1371600" lvl="2" indent="-228600" algn="l">
              <a:lnSpc>
                <a:spcPct val="150000"/>
              </a:lnSpc>
              <a:spcBef>
                <a:spcPts val="400"/>
              </a:spcBef>
              <a:spcAft>
                <a:spcPts val="0"/>
              </a:spcAft>
              <a:buClr>
                <a:schemeClr val="lt1"/>
              </a:buClr>
              <a:buSzPts val="1100"/>
              <a:buNone/>
              <a:defRPr sz="1100">
                <a:solidFill>
                  <a:schemeClr val="lt1"/>
                </a:solidFill>
              </a:defRPr>
            </a:lvl3pPr>
            <a:lvl4pPr marL="1828800" lvl="3" indent="-228600" algn="l">
              <a:lnSpc>
                <a:spcPct val="150000"/>
              </a:lnSpc>
              <a:spcBef>
                <a:spcPts val="400"/>
              </a:spcBef>
              <a:spcAft>
                <a:spcPts val="0"/>
              </a:spcAft>
              <a:buClr>
                <a:schemeClr val="lt1"/>
              </a:buClr>
              <a:buSzPts val="1100"/>
              <a:buNone/>
              <a:defRPr sz="1100">
                <a:solidFill>
                  <a:schemeClr val="lt1"/>
                </a:solidFill>
              </a:defRPr>
            </a:lvl4pPr>
            <a:lvl5pPr marL="2286000" lvl="4" indent="-228600" algn="l">
              <a:lnSpc>
                <a:spcPct val="150000"/>
              </a:lnSpc>
              <a:spcBef>
                <a:spcPts val="400"/>
              </a:spcBef>
              <a:spcAft>
                <a:spcPts val="0"/>
              </a:spcAft>
              <a:buClr>
                <a:schemeClr val="lt1"/>
              </a:buClr>
              <a:buSzPts val="1100"/>
              <a:buNone/>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g322adbb763d_0_226"/>
          <p:cNvSpPr txBox="1">
            <a:spLocks noGrp="1"/>
          </p:cNvSpPr>
          <p:nvPr>
            <p:ph type="ftr" idx="11"/>
          </p:nvPr>
        </p:nvSpPr>
        <p:spPr>
          <a:xfrm>
            <a:off x="2002414" y="4767262"/>
            <a:ext cx="1862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g322adbb763d_0_226"/>
          <p:cNvSpPr txBox="1">
            <a:spLocks noGrp="1"/>
          </p:cNvSpPr>
          <p:nvPr>
            <p:ph type="sldNum" idx="12"/>
          </p:nvPr>
        </p:nvSpPr>
        <p:spPr>
          <a:xfrm>
            <a:off x="4152229" y="4767263"/>
            <a:ext cx="740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131"/>
        <p:cNvGrpSpPr/>
        <p:nvPr/>
      </p:nvGrpSpPr>
      <p:grpSpPr>
        <a:xfrm>
          <a:off x="0" y="0"/>
          <a:ext cx="0" cy="0"/>
          <a:chOff x="0" y="0"/>
          <a:chExt cx="0" cy="0"/>
        </a:xfrm>
      </p:grpSpPr>
      <p:sp>
        <p:nvSpPr>
          <p:cNvPr id="132" name="Google Shape;132;g322adbb763d_0_232"/>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g322adbb763d_0_232"/>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34" name="Google Shape;134;g322adbb763d_0_232"/>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g322adbb763d_0_2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36" name="Google Shape;136;g322adbb763d_0_232"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137"/>
        <p:cNvGrpSpPr/>
        <p:nvPr/>
      </p:nvGrpSpPr>
      <p:grpSpPr>
        <a:xfrm>
          <a:off x="0" y="0"/>
          <a:ext cx="0" cy="0"/>
          <a:chOff x="0" y="0"/>
          <a:chExt cx="0" cy="0"/>
        </a:xfrm>
      </p:grpSpPr>
      <p:sp>
        <p:nvSpPr>
          <p:cNvPr id="138" name="Google Shape;138;g322adbb763d_0_238"/>
          <p:cNvSpPr txBox="1">
            <a:spLocks noGrp="1"/>
          </p:cNvSpPr>
          <p:nvPr>
            <p:ph type="ctrTitle"/>
          </p:nvPr>
        </p:nvSpPr>
        <p:spPr>
          <a:xfrm>
            <a:off x="5243513" y="1611630"/>
            <a:ext cx="3134700" cy="12864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g322adbb763d_0_238"/>
          <p:cNvSpPr txBox="1">
            <a:spLocks noGrp="1"/>
          </p:cNvSpPr>
          <p:nvPr>
            <p:ph type="subTitle" idx="1"/>
          </p:nvPr>
        </p:nvSpPr>
        <p:spPr>
          <a:xfrm>
            <a:off x="5243513" y="2971502"/>
            <a:ext cx="3134700" cy="273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200"/>
              <a:buNone/>
              <a:defRPr sz="12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40" name="Google Shape;140;g322adbb763d_0_238"/>
          <p:cNvPicPr preferRelativeResize="0"/>
          <p:nvPr/>
        </p:nvPicPr>
        <p:blipFill rotWithShape="1">
          <a:blip r:embed="rId2">
            <a:alphaModFix/>
          </a:blip>
          <a:srcRect/>
          <a:stretch/>
        </p:blipFill>
        <p:spPr>
          <a:xfrm>
            <a:off x="0" y="621506"/>
            <a:ext cx="4407694" cy="39004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141"/>
        <p:cNvGrpSpPr/>
        <p:nvPr/>
      </p:nvGrpSpPr>
      <p:grpSpPr>
        <a:xfrm>
          <a:off x="0" y="0"/>
          <a:ext cx="0" cy="0"/>
          <a:chOff x="0" y="0"/>
          <a:chExt cx="0" cy="0"/>
        </a:xfrm>
      </p:grpSpPr>
      <p:sp>
        <p:nvSpPr>
          <p:cNvPr id="142" name="Google Shape;142;g322adbb763d_0_242"/>
          <p:cNvSpPr txBox="1">
            <a:spLocks noGrp="1"/>
          </p:cNvSpPr>
          <p:nvPr>
            <p:ph type="title"/>
          </p:nvPr>
        </p:nvSpPr>
        <p:spPr>
          <a:xfrm>
            <a:off x="921425" y="280022"/>
            <a:ext cx="7847100" cy="974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g322adbb763d_0_242"/>
          <p:cNvSpPr>
            <a:spLocks noGrp="1"/>
          </p:cNvSpPr>
          <p:nvPr>
            <p:ph type="pic" idx="2"/>
          </p:nvPr>
        </p:nvSpPr>
        <p:spPr>
          <a:xfrm>
            <a:off x="1115386" y="2164556"/>
            <a:ext cx="1384200" cy="1384200"/>
          </a:xfrm>
          <a:prstGeom prst="rect">
            <a:avLst/>
          </a:prstGeom>
          <a:solidFill>
            <a:srgbClr val="F2F2F2"/>
          </a:solidFill>
          <a:ln>
            <a:noFill/>
          </a:ln>
        </p:spPr>
      </p:sp>
      <p:sp>
        <p:nvSpPr>
          <p:cNvPr id="144" name="Google Shape;144;g322adbb763d_0_242"/>
          <p:cNvSpPr txBox="1">
            <a:spLocks noGrp="1"/>
          </p:cNvSpPr>
          <p:nvPr>
            <p:ph type="body" idx="1"/>
          </p:nvPr>
        </p:nvSpPr>
        <p:spPr>
          <a:xfrm>
            <a:off x="921426"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5" name="Google Shape;145;g322adbb763d_0_242"/>
          <p:cNvSpPr txBox="1">
            <a:spLocks noGrp="1"/>
          </p:cNvSpPr>
          <p:nvPr>
            <p:ph type="body" idx="3"/>
          </p:nvPr>
        </p:nvSpPr>
        <p:spPr>
          <a:xfrm>
            <a:off x="1115386"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6" name="Google Shape;146;g322adbb763d_0_242"/>
          <p:cNvSpPr>
            <a:spLocks noGrp="1"/>
          </p:cNvSpPr>
          <p:nvPr>
            <p:ph type="pic" idx="4"/>
          </p:nvPr>
        </p:nvSpPr>
        <p:spPr>
          <a:xfrm>
            <a:off x="2877685" y="2164556"/>
            <a:ext cx="1384200" cy="1384200"/>
          </a:xfrm>
          <a:prstGeom prst="rect">
            <a:avLst/>
          </a:prstGeom>
          <a:solidFill>
            <a:srgbClr val="F2F2F2"/>
          </a:solidFill>
          <a:ln>
            <a:noFill/>
          </a:ln>
        </p:spPr>
      </p:sp>
      <p:sp>
        <p:nvSpPr>
          <p:cNvPr id="147" name="Google Shape;147;g322adbb763d_0_242"/>
          <p:cNvSpPr txBox="1">
            <a:spLocks noGrp="1"/>
          </p:cNvSpPr>
          <p:nvPr>
            <p:ph type="body" idx="5"/>
          </p:nvPr>
        </p:nvSpPr>
        <p:spPr>
          <a:xfrm>
            <a:off x="2683725" y="3813393"/>
            <a:ext cx="17481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8" name="Google Shape;148;g322adbb763d_0_242"/>
          <p:cNvSpPr txBox="1">
            <a:spLocks noGrp="1"/>
          </p:cNvSpPr>
          <p:nvPr>
            <p:ph type="body" idx="6"/>
          </p:nvPr>
        </p:nvSpPr>
        <p:spPr>
          <a:xfrm>
            <a:off x="2877685" y="4109097"/>
            <a:ext cx="13920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9" name="Google Shape;149;g322adbb763d_0_242"/>
          <p:cNvSpPr>
            <a:spLocks noGrp="1"/>
          </p:cNvSpPr>
          <p:nvPr>
            <p:ph type="pic" idx="7"/>
          </p:nvPr>
        </p:nvSpPr>
        <p:spPr>
          <a:xfrm>
            <a:off x="4745684" y="2164556"/>
            <a:ext cx="1384200" cy="1384200"/>
          </a:xfrm>
          <a:prstGeom prst="rect">
            <a:avLst/>
          </a:prstGeom>
          <a:solidFill>
            <a:srgbClr val="F2F2F2"/>
          </a:solidFill>
          <a:ln>
            <a:noFill/>
          </a:ln>
        </p:spPr>
      </p:sp>
      <p:sp>
        <p:nvSpPr>
          <p:cNvPr id="150" name="Google Shape;150;g322adbb763d_0_242"/>
          <p:cNvSpPr txBox="1">
            <a:spLocks noGrp="1"/>
          </p:cNvSpPr>
          <p:nvPr>
            <p:ph type="body" idx="8"/>
          </p:nvPr>
        </p:nvSpPr>
        <p:spPr>
          <a:xfrm>
            <a:off x="4551723"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1" name="Google Shape;151;g322adbb763d_0_242"/>
          <p:cNvSpPr txBox="1">
            <a:spLocks noGrp="1"/>
          </p:cNvSpPr>
          <p:nvPr>
            <p:ph type="body" idx="9"/>
          </p:nvPr>
        </p:nvSpPr>
        <p:spPr>
          <a:xfrm>
            <a:off x="4745683" y="4109097"/>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2" name="Google Shape;152;g322adbb763d_0_242"/>
          <p:cNvSpPr>
            <a:spLocks noGrp="1"/>
          </p:cNvSpPr>
          <p:nvPr>
            <p:ph type="pic" idx="13"/>
          </p:nvPr>
        </p:nvSpPr>
        <p:spPr>
          <a:xfrm>
            <a:off x="6560594" y="2164556"/>
            <a:ext cx="1384200" cy="1384200"/>
          </a:xfrm>
          <a:prstGeom prst="rect">
            <a:avLst/>
          </a:prstGeom>
          <a:solidFill>
            <a:srgbClr val="F2F2F2"/>
          </a:solidFill>
          <a:ln>
            <a:noFill/>
          </a:ln>
        </p:spPr>
      </p:sp>
      <p:sp>
        <p:nvSpPr>
          <p:cNvPr id="153" name="Google Shape;153;g322adbb763d_0_242"/>
          <p:cNvSpPr txBox="1">
            <a:spLocks noGrp="1"/>
          </p:cNvSpPr>
          <p:nvPr>
            <p:ph type="body" idx="14"/>
          </p:nvPr>
        </p:nvSpPr>
        <p:spPr>
          <a:xfrm>
            <a:off x="6366634"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4" name="Google Shape;154;g322adbb763d_0_242"/>
          <p:cNvSpPr txBox="1">
            <a:spLocks noGrp="1"/>
          </p:cNvSpPr>
          <p:nvPr>
            <p:ph type="body" idx="15"/>
          </p:nvPr>
        </p:nvSpPr>
        <p:spPr>
          <a:xfrm>
            <a:off x="6560594"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5" name="Google Shape;155;g322adbb763d_0_2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g322adbb763d_0_2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57" name="Google Shape;157;g322adbb763d_0_242"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58"/>
        <p:cNvGrpSpPr/>
        <p:nvPr/>
      </p:nvGrpSpPr>
      <p:grpSpPr>
        <a:xfrm>
          <a:off x="0" y="0"/>
          <a:ext cx="0" cy="0"/>
          <a:chOff x="0" y="0"/>
          <a:chExt cx="0" cy="0"/>
        </a:xfrm>
      </p:grpSpPr>
      <p:grpSp>
        <p:nvGrpSpPr>
          <p:cNvPr id="159" name="Google Shape;159;g322adbb763d_0_259"/>
          <p:cNvGrpSpPr/>
          <p:nvPr/>
        </p:nvGrpSpPr>
        <p:grpSpPr>
          <a:xfrm>
            <a:off x="0" y="355465"/>
            <a:ext cx="9144000" cy="4216002"/>
            <a:chOff x="0" y="473953"/>
            <a:chExt cx="12192000" cy="5621336"/>
          </a:xfrm>
        </p:grpSpPr>
        <p:pic>
          <p:nvPicPr>
            <p:cNvPr id="160" name="Google Shape;160;g322adbb763d_0_259"/>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61" name="Google Shape;161;g322adbb763d_0_259"/>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62" name="Google Shape;162;g322adbb763d_0_259"/>
          <p:cNvSpPr txBox="1">
            <a:spLocks noGrp="1"/>
          </p:cNvSpPr>
          <p:nvPr>
            <p:ph type="title"/>
          </p:nvPr>
        </p:nvSpPr>
        <p:spPr>
          <a:xfrm>
            <a:off x="1413867" y="669133"/>
            <a:ext cx="6316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100"/>
              <a:buFont typeface="Calibri"/>
              <a:buNone/>
              <a:defRPr sz="2100">
                <a:solidFill>
                  <a:schemeClr val="lt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g322adbb763d_0_259"/>
          <p:cNvSpPr>
            <a:spLocks noGrp="1"/>
          </p:cNvSpPr>
          <p:nvPr>
            <p:ph type="pic" idx="2"/>
          </p:nvPr>
        </p:nvSpPr>
        <p:spPr>
          <a:xfrm>
            <a:off x="1407882" y="1821656"/>
            <a:ext cx="800100" cy="800100"/>
          </a:xfrm>
          <a:prstGeom prst="rect">
            <a:avLst/>
          </a:prstGeom>
          <a:solidFill>
            <a:schemeClr val="lt1"/>
          </a:solidFill>
          <a:ln>
            <a:noFill/>
          </a:ln>
        </p:spPr>
      </p:sp>
      <p:sp>
        <p:nvSpPr>
          <p:cNvPr id="164" name="Google Shape;164;g322adbb763d_0_259"/>
          <p:cNvSpPr txBox="1">
            <a:spLocks noGrp="1"/>
          </p:cNvSpPr>
          <p:nvPr>
            <p:ph type="body" idx="1"/>
          </p:nvPr>
        </p:nvSpPr>
        <p:spPr>
          <a:xfrm>
            <a:off x="112512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5" name="Google Shape;165;g322adbb763d_0_259"/>
          <p:cNvSpPr txBox="1">
            <a:spLocks noGrp="1"/>
          </p:cNvSpPr>
          <p:nvPr>
            <p:ph type="body" idx="3"/>
          </p:nvPr>
        </p:nvSpPr>
        <p:spPr>
          <a:xfrm>
            <a:off x="112512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6" name="Google Shape;166;g322adbb763d_0_259"/>
          <p:cNvSpPr>
            <a:spLocks noGrp="1"/>
          </p:cNvSpPr>
          <p:nvPr>
            <p:ph type="pic" idx="4"/>
          </p:nvPr>
        </p:nvSpPr>
        <p:spPr>
          <a:xfrm>
            <a:off x="3169703" y="1821656"/>
            <a:ext cx="800100" cy="800100"/>
          </a:xfrm>
          <a:prstGeom prst="rect">
            <a:avLst/>
          </a:prstGeom>
          <a:solidFill>
            <a:schemeClr val="lt1"/>
          </a:solidFill>
          <a:ln>
            <a:noFill/>
          </a:ln>
        </p:spPr>
      </p:sp>
      <p:sp>
        <p:nvSpPr>
          <p:cNvPr id="167" name="Google Shape;167;g322adbb763d_0_259"/>
          <p:cNvSpPr txBox="1">
            <a:spLocks noGrp="1"/>
          </p:cNvSpPr>
          <p:nvPr>
            <p:ph type="body" idx="5"/>
          </p:nvPr>
        </p:nvSpPr>
        <p:spPr>
          <a:xfrm>
            <a:off x="288694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8" name="Google Shape;168;g322adbb763d_0_259"/>
          <p:cNvSpPr txBox="1">
            <a:spLocks noGrp="1"/>
          </p:cNvSpPr>
          <p:nvPr>
            <p:ph type="body" idx="6"/>
          </p:nvPr>
        </p:nvSpPr>
        <p:spPr>
          <a:xfrm>
            <a:off x="288694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9" name="Google Shape;169;g322adbb763d_0_259"/>
          <p:cNvSpPr>
            <a:spLocks noGrp="1"/>
          </p:cNvSpPr>
          <p:nvPr>
            <p:ph type="pic" idx="7"/>
          </p:nvPr>
        </p:nvSpPr>
        <p:spPr>
          <a:xfrm>
            <a:off x="4991688" y="1821656"/>
            <a:ext cx="800100" cy="800100"/>
          </a:xfrm>
          <a:prstGeom prst="rect">
            <a:avLst/>
          </a:prstGeom>
          <a:solidFill>
            <a:schemeClr val="lt1"/>
          </a:solidFill>
          <a:ln>
            <a:noFill/>
          </a:ln>
        </p:spPr>
      </p:sp>
      <p:sp>
        <p:nvSpPr>
          <p:cNvPr id="170" name="Google Shape;170;g322adbb763d_0_259"/>
          <p:cNvSpPr txBox="1">
            <a:spLocks noGrp="1"/>
          </p:cNvSpPr>
          <p:nvPr>
            <p:ph type="body" idx="8"/>
          </p:nvPr>
        </p:nvSpPr>
        <p:spPr>
          <a:xfrm>
            <a:off x="4648766" y="2740784"/>
            <a:ext cx="15789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1" name="Google Shape;171;g322adbb763d_0_259"/>
          <p:cNvSpPr txBox="1">
            <a:spLocks noGrp="1"/>
          </p:cNvSpPr>
          <p:nvPr>
            <p:ph type="body" idx="9"/>
          </p:nvPr>
        </p:nvSpPr>
        <p:spPr>
          <a:xfrm>
            <a:off x="4571999" y="2857310"/>
            <a:ext cx="1725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2" name="Google Shape;172;g322adbb763d_0_259"/>
          <p:cNvSpPr>
            <a:spLocks noGrp="1"/>
          </p:cNvSpPr>
          <p:nvPr>
            <p:ph type="pic" idx="13"/>
          </p:nvPr>
        </p:nvSpPr>
        <p:spPr>
          <a:xfrm>
            <a:off x="6852611" y="1821656"/>
            <a:ext cx="800100" cy="800100"/>
          </a:xfrm>
          <a:prstGeom prst="rect">
            <a:avLst/>
          </a:prstGeom>
          <a:solidFill>
            <a:schemeClr val="lt1"/>
          </a:solidFill>
          <a:ln>
            <a:noFill/>
          </a:ln>
        </p:spPr>
      </p:sp>
      <p:sp>
        <p:nvSpPr>
          <p:cNvPr id="173" name="Google Shape;173;g322adbb763d_0_259"/>
          <p:cNvSpPr txBox="1">
            <a:spLocks noGrp="1"/>
          </p:cNvSpPr>
          <p:nvPr>
            <p:ph type="body" idx="14"/>
          </p:nvPr>
        </p:nvSpPr>
        <p:spPr>
          <a:xfrm>
            <a:off x="6569855"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4" name="Google Shape;174;g322adbb763d_0_259"/>
          <p:cNvSpPr txBox="1">
            <a:spLocks noGrp="1"/>
          </p:cNvSpPr>
          <p:nvPr>
            <p:ph type="body" idx="15"/>
          </p:nvPr>
        </p:nvSpPr>
        <p:spPr>
          <a:xfrm>
            <a:off x="6558360" y="2857310"/>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5" name="Google Shape;175;g322adbb763d_0_259"/>
          <p:cNvSpPr>
            <a:spLocks noGrp="1"/>
          </p:cNvSpPr>
          <p:nvPr>
            <p:ph type="pic" idx="16"/>
          </p:nvPr>
        </p:nvSpPr>
        <p:spPr>
          <a:xfrm>
            <a:off x="1407882" y="3215783"/>
            <a:ext cx="800100" cy="800100"/>
          </a:xfrm>
          <a:prstGeom prst="rect">
            <a:avLst/>
          </a:prstGeom>
          <a:solidFill>
            <a:schemeClr val="lt1"/>
          </a:solidFill>
          <a:ln>
            <a:noFill/>
          </a:ln>
        </p:spPr>
      </p:sp>
      <p:sp>
        <p:nvSpPr>
          <p:cNvPr id="176" name="Google Shape;176;g322adbb763d_0_259"/>
          <p:cNvSpPr txBox="1">
            <a:spLocks noGrp="1"/>
          </p:cNvSpPr>
          <p:nvPr>
            <p:ph type="body" idx="17"/>
          </p:nvPr>
        </p:nvSpPr>
        <p:spPr>
          <a:xfrm>
            <a:off x="112512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7" name="Google Shape;177;g322adbb763d_0_259"/>
          <p:cNvSpPr txBox="1">
            <a:spLocks noGrp="1"/>
          </p:cNvSpPr>
          <p:nvPr>
            <p:ph type="body" idx="18"/>
          </p:nvPr>
        </p:nvSpPr>
        <p:spPr>
          <a:xfrm>
            <a:off x="112512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8" name="Google Shape;178;g322adbb763d_0_259"/>
          <p:cNvSpPr>
            <a:spLocks noGrp="1"/>
          </p:cNvSpPr>
          <p:nvPr>
            <p:ph type="pic" idx="19"/>
          </p:nvPr>
        </p:nvSpPr>
        <p:spPr>
          <a:xfrm>
            <a:off x="3169703" y="3215783"/>
            <a:ext cx="800100" cy="800100"/>
          </a:xfrm>
          <a:prstGeom prst="rect">
            <a:avLst/>
          </a:prstGeom>
          <a:solidFill>
            <a:schemeClr val="lt1"/>
          </a:solidFill>
          <a:ln>
            <a:noFill/>
          </a:ln>
        </p:spPr>
      </p:sp>
      <p:sp>
        <p:nvSpPr>
          <p:cNvPr id="179" name="Google Shape;179;g322adbb763d_0_259"/>
          <p:cNvSpPr txBox="1">
            <a:spLocks noGrp="1"/>
          </p:cNvSpPr>
          <p:nvPr>
            <p:ph type="body" idx="20"/>
          </p:nvPr>
        </p:nvSpPr>
        <p:spPr>
          <a:xfrm>
            <a:off x="288694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0" name="Google Shape;180;g322adbb763d_0_259"/>
          <p:cNvSpPr txBox="1">
            <a:spLocks noGrp="1"/>
          </p:cNvSpPr>
          <p:nvPr>
            <p:ph type="body" idx="21"/>
          </p:nvPr>
        </p:nvSpPr>
        <p:spPr>
          <a:xfrm>
            <a:off x="288694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1" name="Google Shape;181;g322adbb763d_0_259"/>
          <p:cNvSpPr>
            <a:spLocks noGrp="1"/>
          </p:cNvSpPr>
          <p:nvPr>
            <p:ph type="pic" idx="22"/>
          </p:nvPr>
        </p:nvSpPr>
        <p:spPr>
          <a:xfrm>
            <a:off x="4991688" y="3215783"/>
            <a:ext cx="800100" cy="800100"/>
          </a:xfrm>
          <a:prstGeom prst="rect">
            <a:avLst/>
          </a:prstGeom>
          <a:solidFill>
            <a:schemeClr val="lt1"/>
          </a:solidFill>
          <a:ln>
            <a:noFill/>
          </a:ln>
        </p:spPr>
      </p:sp>
      <p:sp>
        <p:nvSpPr>
          <p:cNvPr id="182" name="Google Shape;182;g322adbb763d_0_259"/>
          <p:cNvSpPr txBox="1">
            <a:spLocks noGrp="1"/>
          </p:cNvSpPr>
          <p:nvPr>
            <p:ph type="body" idx="23"/>
          </p:nvPr>
        </p:nvSpPr>
        <p:spPr>
          <a:xfrm>
            <a:off x="475494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3" name="Google Shape;183;g322adbb763d_0_259"/>
          <p:cNvSpPr txBox="1">
            <a:spLocks noGrp="1"/>
          </p:cNvSpPr>
          <p:nvPr>
            <p:ph type="body" idx="24"/>
          </p:nvPr>
        </p:nvSpPr>
        <p:spPr>
          <a:xfrm>
            <a:off x="4754945" y="4251437"/>
            <a:ext cx="13602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4" name="Google Shape;184;g322adbb763d_0_259"/>
          <p:cNvSpPr>
            <a:spLocks noGrp="1"/>
          </p:cNvSpPr>
          <p:nvPr>
            <p:ph type="pic" idx="25"/>
          </p:nvPr>
        </p:nvSpPr>
        <p:spPr>
          <a:xfrm>
            <a:off x="6852611" y="3215783"/>
            <a:ext cx="800100" cy="800100"/>
          </a:xfrm>
          <a:prstGeom prst="rect">
            <a:avLst/>
          </a:prstGeom>
          <a:solidFill>
            <a:schemeClr val="lt1"/>
          </a:solidFill>
          <a:ln>
            <a:noFill/>
          </a:ln>
        </p:spPr>
      </p:sp>
      <p:sp>
        <p:nvSpPr>
          <p:cNvPr id="185" name="Google Shape;185;g322adbb763d_0_259"/>
          <p:cNvSpPr txBox="1">
            <a:spLocks noGrp="1"/>
          </p:cNvSpPr>
          <p:nvPr>
            <p:ph type="body" idx="26"/>
          </p:nvPr>
        </p:nvSpPr>
        <p:spPr>
          <a:xfrm>
            <a:off x="656985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6" name="Google Shape;186;g322adbb763d_0_259"/>
          <p:cNvSpPr txBox="1">
            <a:spLocks noGrp="1"/>
          </p:cNvSpPr>
          <p:nvPr>
            <p:ph type="body" idx="27"/>
          </p:nvPr>
        </p:nvSpPr>
        <p:spPr>
          <a:xfrm>
            <a:off x="6558360" y="4251437"/>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7" name="Google Shape;187;g322adbb763d_0_25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solidFill>
                  <a:srgbClr val="89898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g322adbb763d_0_25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9"/>
        <p:cNvGrpSpPr/>
        <p:nvPr/>
      </p:nvGrpSpPr>
      <p:grpSpPr>
        <a:xfrm>
          <a:off x="0" y="0"/>
          <a:ext cx="0" cy="0"/>
          <a:chOff x="0" y="0"/>
          <a:chExt cx="0" cy="0"/>
        </a:xfrm>
      </p:grpSpPr>
      <p:sp>
        <p:nvSpPr>
          <p:cNvPr id="190" name="Google Shape;190;g322adbb763d_0_290"/>
          <p:cNvSpPr/>
          <p:nvPr/>
        </p:nvSpPr>
        <p:spPr>
          <a:xfrm>
            <a:off x="1585413" y="0"/>
            <a:ext cx="7558587" cy="51435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g322adbb763d_0_290"/>
          <p:cNvSpPr txBox="1">
            <a:spLocks noGrp="1"/>
          </p:cNvSpPr>
          <p:nvPr>
            <p:ph type="body" idx="1"/>
          </p:nvPr>
        </p:nvSpPr>
        <p:spPr>
          <a:xfrm>
            <a:off x="124556" y="1287585"/>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g322adbb763d_0_290"/>
          <p:cNvSpPr txBox="1">
            <a:spLocks noGrp="1"/>
          </p:cNvSpPr>
          <p:nvPr>
            <p:ph type="body" idx="2"/>
          </p:nvPr>
        </p:nvSpPr>
        <p:spPr>
          <a:xfrm>
            <a:off x="549098" y="2094829"/>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g322adbb763d_0_290"/>
          <p:cNvSpPr txBox="1">
            <a:spLocks noGrp="1"/>
          </p:cNvSpPr>
          <p:nvPr>
            <p:ph type="body" idx="3"/>
          </p:nvPr>
        </p:nvSpPr>
        <p:spPr>
          <a:xfrm>
            <a:off x="1003917" y="2902073"/>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g322adbb763d_0_290"/>
          <p:cNvSpPr txBox="1">
            <a:spLocks noGrp="1"/>
          </p:cNvSpPr>
          <p:nvPr>
            <p:ph type="body" idx="4"/>
          </p:nvPr>
        </p:nvSpPr>
        <p:spPr>
          <a:xfrm>
            <a:off x="1442067" y="3719114"/>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g322adbb763d_0_290"/>
          <p:cNvSpPr txBox="1">
            <a:spLocks noGrp="1"/>
          </p:cNvSpPr>
          <p:nvPr>
            <p:ph type="body" idx="5"/>
          </p:nvPr>
        </p:nvSpPr>
        <p:spPr>
          <a:xfrm>
            <a:off x="3291355" y="111217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g322adbb763d_0_290"/>
          <p:cNvSpPr txBox="1">
            <a:spLocks noGrp="1"/>
          </p:cNvSpPr>
          <p:nvPr>
            <p:ph type="body" idx="6"/>
          </p:nvPr>
        </p:nvSpPr>
        <p:spPr>
          <a:xfrm>
            <a:off x="3739522" y="1953140"/>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g322adbb763d_0_290"/>
          <p:cNvSpPr txBox="1">
            <a:spLocks noGrp="1"/>
          </p:cNvSpPr>
          <p:nvPr>
            <p:ph type="body" idx="7"/>
          </p:nvPr>
        </p:nvSpPr>
        <p:spPr>
          <a:xfrm>
            <a:off x="4182704" y="275776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g322adbb763d_0_290"/>
          <p:cNvSpPr txBox="1">
            <a:spLocks noGrp="1"/>
          </p:cNvSpPr>
          <p:nvPr>
            <p:ph type="body" idx="8"/>
          </p:nvPr>
        </p:nvSpPr>
        <p:spPr>
          <a:xfrm>
            <a:off x="4631460" y="3588931"/>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g322adbb763d_0_290"/>
          <p:cNvSpPr txBox="1">
            <a:spLocks noGrp="1"/>
          </p:cNvSpPr>
          <p:nvPr>
            <p:ph type="ftr" idx="11"/>
          </p:nvPr>
        </p:nvSpPr>
        <p:spPr>
          <a:xfrm>
            <a:off x="5061857" y="4767263"/>
            <a:ext cx="28320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0" name="Google Shape;200;g322adbb763d_0_290"/>
          <p:cNvSpPr txBox="1">
            <a:spLocks noGrp="1"/>
          </p:cNvSpPr>
          <p:nvPr>
            <p:ph type="sldNum" idx="12"/>
          </p:nvPr>
        </p:nvSpPr>
        <p:spPr>
          <a:xfrm>
            <a:off x="8108156" y="4767263"/>
            <a:ext cx="407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201" name="Google Shape;201;g322adbb763d_0_290"/>
          <p:cNvCxnSpPr/>
          <p:nvPr/>
        </p:nvCxnSpPr>
        <p:spPr>
          <a:xfrm>
            <a:off x="3265136" y="3944300"/>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2" name="Google Shape;202;g322adbb763d_0_290"/>
          <p:cNvCxnSpPr/>
          <p:nvPr/>
        </p:nvCxnSpPr>
        <p:spPr>
          <a:xfrm>
            <a:off x="2819938" y="3118094"/>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3" name="Google Shape;203;g322adbb763d_0_290"/>
          <p:cNvCxnSpPr/>
          <p:nvPr/>
        </p:nvCxnSpPr>
        <p:spPr>
          <a:xfrm>
            <a:off x="2380090" y="2311271"/>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4" name="Google Shape;204;g322adbb763d_0_290"/>
          <p:cNvCxnSpPr/>
          <p:nvPr/>
        </p:nvCxnSpPr>
        <p:spPr>
          <a:xfrm>
            <a:off x="1939697" y="1503818"/>
            <a:ext cx="1134900" cy="0"/>
          </a:xfrm>
          <a:prstGeom prst="straightConnector1">
            <a:avLst/>
          </a:prstGeom>
          <a:noFill/>
          <a:ln w="9525" cap="flat" cmpd="sng">
            <a:solidFill>
              <a:schemeClr val="dk1"/>
            </a:solidFill>
            <a:prstDash val="solid"/>
            <a:miter lim="800000"/>
            <a:headEnd type="none" w="sm" len="sm"/>
            <a:tailEnd type="none" w="sm" len="sm"/>
          </a:ln>
        </p:spPr>
      </p:cxnSp>
      <p:pic>
        <p:nvPicPr>
          <p:cNvPr id="205" name="Google Shape;205;g322adbb763d_0_2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206" name="Google Shape;206;g322adbb763d_0_290"/>
          <p:cNvSpPr txBox="1"/>
          <p:nvPr/>
        </p:nvSpPr>
        <p:spPr>
          <a:xfrm>
            <a:off x="547282" y="430768"/>
            <a:ext cx="4504200" cy="4899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chemeClr val="dk1"/>
              </a:buClr>
              <a:buSzPts val="2400"/>
              <a:buFont typeface="Calibri"/>
              <a:buNone/>
            </a:pPr>
            <a:r>
              <a:rPr lang="en" sz="2400" b="0" i="0" u="none" strike="noStrike" cap="none">
                <a:solidFill>
                  <a:schemeClr val="dk1"/>
                </a:solidFill>
                <a:latin typeface="Calibri"/>
                <a:ea typeface="Calibri"/>
                <a:cs typeface="Calibri"/>
                <a:sym typeface="Calibri"/>
              </a:rPr>
              <a:t>Agenda</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207"/>
        <p:cNvGrpSpPr/>
        <p:nvPr/>
      </p:nvGrpSpPr>
      <p:grpSpPr>
        <a:xfrm>
          <a:off x="0" y="0"/>
          <a:ext cx="0" cy="0"/>
          <a:chOff x="0" y="0"/>
          <a:chExt cx="0" cy="0"/>
        </a:xfrm>
      </p:grpSpPr>
      <p:sp>
        <p:nvSpPr>
          <p:cNvPr id="208" name="Google Shape;208;g322adbb763d_0_308"/>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9" name="Google Shape;209;g322adbb763d_0_308"/>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0" name="Google Shape;210;g322adbb763d_0_308"/>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g322adbb763d_0_308"/>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2" name="Google Shape;212;g322adbb763d_0_308"/>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g322adbb763d_0_308"/>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4" name="Google Shape;214;g322adbb763d_0_308"/>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g322adbb763d_0_30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6" name="Google Shape;216;g322adbb763d_0_30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17" name="Google Shape;217;g322adbb763d_0_308"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218"/>
        <p:cNvGrpSpPr/>
        <p:nvPr/>
      </p:nvGrpSpPr>
      <p:grpSpPr>
        <a:xfrm>
          <a:off x="0" y="0"/>
          <a:ext cx="0" cy="0"/>
          <a:chOff x="0" y="0"/>
          <a:chExt cx="0" cy="0"/>
        </a:xfrm>
      </p:grpSpPr>
      <p:sp>
        <p:nvSpPr>
          <p:cNvPr id="219" name="Google Shape;219;g322adbb763d_0_319"/>
          <p:cNvSpPr txBox="1">
            <a:spLocks noGrp="1"/>
          </p:cNvSpPr>
          <p:nvPr>
            <p:ph type="title"/>
          </p:nvPr>
        </p:nvSpPr>
        <p:spPr>
          <a:xfrm>
            <a:off x="2890157" y="1253729"/>
            <a:ext cx="5051400" cy="903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0" name="Google Shape;220;g322adbb763d_0_319"/>
          <p:cNvSpPr txBox="1">
            <a:spLocks noGrp="1"/>
          </p:cNvSpPr>
          <p:nvPr>
            <p:ph type="body" idx="1"/>
          </p:nvPr>
        </p:nvSpPr>
        <p:spPr>
          <a:xfrm>
            <a:off x="2890157" y="2745581"/>
            <a:ext cx="5051400" cy="1144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800"/>
              <a:buNone/>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g322adbb763d_0_3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2" name="Google Shape;222;g322adbb763d_0_3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23" name="Google Shape;223;g322adbb763d_0_319" descr="BITS Pilani logo"/>
          <p:cNvPicPr preferRelativeResize="0"/>
          <p:nvPr/>
        </p:nvPicPr>
        <p:blipFill rotWithShape="1">
          <a:blip r:embed="rId2">
            <a:alphaModFix/>
          </a:blip>
          <a:srcRect/>
          <a:stretch/>
        </p:blipFill>
        <p:spPr>
          <a:xfrm>
            <a:off x="6627529" y="144383"/>
            <a:ext cx="2504055" cy="649430"/>
          </a:xfrm>
          <a:prstGeom prst="rect">
            <a:avLst/>
          </a:prstGeom>
          <a:noFill/>
          <a:ln>
            <a:noFill/>
          </a:ln>
        </p:spPr>
      </p:pic>
    </p:spTree>
  </p:cSld>
  <p:clrMapOvr>
    <a:masterClrMapping/>
  </p:clrMapOvr>
  <p:extLst>
    <p:ext uri="{DCECCB84-F9BA-43D5-87BE-67443E8EF086}">
      <p15:sldGuideLst xmlns:p15="http://schemas.microsoft.com/office/powerpoint/2012/main">
        <p15:guide id="1" pos="22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224"/>
        <p:cNvGrpSpPr/>
        <p:nvPr/>
      </p:nvGrpSpPr>
      <p:grpSpPr>
        <a:xfrm>
          <a:off x="0" y="0"/>
          <a:ext cx="0" cy="0"/>
          <a:chOff x="0" y="0"/>
          <a:chExt cx="0" cy="0"/>
        </a:xfrm>
      </p:grpSpPr>
      <p:sp>
        <p:nvSpPr>
          <p:cNvPr id="225" name="Google Shape;225;g322adbb763d_0_325"/>
          <p:cNvSpPr txBox="1">
            <a:spLocks noGrp="1"/>
          </p:cNvSpPr>
          <p:nvPr>
            <p:ph type="ctrTitle"/>
          </p:nvPr>
        </p:nvSpPr>
        <p:spPr>
          <a:xfrm>
            <a:off x="3200400" y="1211802"/>
            <a:ext cx="3134700" cy="1143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6" name="Google Shape;226;g322adbb763d_0_325"/>
          <p:cNvSpPr txBox="1">
            <a:spLocks noGrp="1"/>
          </p:cNvSpPr>
          <p:nvPr>
            <p:ph type="subTitle" idx="1"/>
          </p:nvPr>
        </p:nvSpPr>
        <p:spPr>
          <a:xfrm>
            <a:off x="3200400" y="2428577"/>
            <a:ext cx="3134700" cy="1029000"/>
          </a:xfrm>
          <a:prstGeom prst="rect">
            <a:avLst/>
          </a:prstGeom>
          <a:noFill/>
          <a:ln>
            <a:noFill/>
          </a:ln>
        </p:spPr>
        <p:txBody>
          <a:bodyPr spcFirstLastPara="1" wrap="square" lIns="68575" tIns="34275" rIns="68575" bIns="34275" anchor="t" anchorCtr="0">
            <a:normAutofit/>
          </a:bodyPr>
          <a:lstStyle>
            <a:lvl1pPr lvl="0" algn="l">
              <a:lnSpc>
                <a:spcPct val="150000"/>
              </a:lnSpc>
              <a:spcBef>
                <a:spcPts val="800"/>
              </a:spcBef>
              <a:spcAft>
                <a:spcPts val="0"/>
              </a:spcAft>
              <a:buClr>
                <a:schemeClr val="lt1"/>
              </a:buClr>
              <a:buSzPts val="1100"/>
              <a:buNone/>
              <a:defRPr sz="11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227" name="Google Shape;227;g322adbb763d_0_325"/>
          <p:cNvPicPr preferRelativeResize="0"/>
          <p:nvPr/>
        </p:nvPicPr>
        <p:blipFill rotWithShape="1">
          <a:blip r:embed="rId2">
            <a:alphaModFix/>
          </a:blip>
          <a:srcRect/>
          <a:stretch/>
        </p:blipFill>
        <p:spPr>
          <a:xfrm>
            <a:off x="0" y="0"/>
            <a:ext cx="2382704" cy="5143500"/>
          </a:xfrm>
          <a:prstGeom prst="rect">
            <a:avLst/>
          </a:prstGeom>
          <a:noFill/>
          <a:ln>
            <a:noFill/>
          </a:ln>
        </p:spPr>
      </p:pic>
      <p:sp>
        <p:nvSpPr>
          <p:cNvPr id="228" name="Google Shape;228;g322adbb763d_0_325"/>
          <p:cNvSpPr txBox="1">
            <a:spLocks noGrp="1"/>
          </p:cNvSpPr>
          <p:nvPr>
            <p:ph type="ftr" idx="11"/>
          </p:nvPr>
        </p:nvSpPr>
        <p:spPr>
          <a:xfrm>
            <a:off x="4859791" y="4767263"/>
            <a:ext cx="19962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9" name="Google Shape;229;g322adbb763d_0_325"/>
          <p:cNvSpPr txBox="1">
            <a:spLocks noGrp="1"/>
          </p:cNvSpPr>
          <p:nvPr>
            <p:ph type="sldNum" idx="12"/>
          </p:nvPr>
        </p:nvSpPr>
        <p:spPr>
          <a:xfrm>
            <a:off x="7184571" y="4767263"/>
            <a:ext cx="1330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4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4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4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4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4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g322adbb763d_0_17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g322adbb763d_0_17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6" name="Google Shape;76;g322adbb763d_0_17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7" name="Google Shape;77;g322adbb763d_0_17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jpg"/><Relationship Id="rId5" Type="http://schemas.openxmlformats.org/officeDocument/2006/relationships/hyperlink" Target="http://www.flickr.com/photos/swashford/428567562/" TargetMode="External"/><Relationship Id="rId4" Type="http://schemas.openxmlformats.org/officeDocument/2006/relationships/hyperlink" Target="http://www.flickr.com/photos/diaphanus/13691545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www.flickr.com/photos/scpgt/328570837/" TargetMode="External"/><Relationship Id="rId5" Type="http://schemas.openxmlformats.org/officeDocument/2006/relationships/image" Target="../media/image19.jpg"/><Relationship Id="rId4" Type="http://schemas.openxmlformats.org/officeDocument/2006/relationships/hyperlink" Target="http://www.flickr.com/photos/diaphanus/13691545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Feature_detection_(computer_vision)"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cs.ubc.ca/~lowe/papers/ijcv04.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fpcv.cs.columbia.edu/Monograph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r>
              <a:rPr lang="en-US" dirty="0"/>
              <a:t>Aakash Goel</a:t>
            </a:r>
            <a:br>
              <a:rPr lang="en-US" dirty="0"/>
            </a:br>
            <a:r>
              <a:rPr lang="en-US" dirty="0">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3493294" y="3771603"/>
            <a:ext cx="5022056" cy="516619"/>
          </a:xfrm>
        </p:spPr>
        <p:txBody>
          <a:bodyPr>
            <a:noAutofit/>
          </a:bodyPr>
          <a:lstStyle/>
          <a:p>
            <a:r>
              <a:rPr lang="en-US" sz="900" dirty="0"/>
              <a:t>Acknowledgement: </a:t>
            </a:r>
            <a:r>
              <a:rPr lang="en-US" sz="900" dirty="0">
                <a:solidFill>
                  <a:srgbClr val="FF0000"/>
                </a:solidFill>
                <a:latin typeface="Arial"/>
                <a:ea typeface="Arial"/>
                <a:cs typeface="Arial"/>
                <a:sym typeface="Arial"/>
              </a:rPr>
              <a:t>Slide Materials adopted from  - Intro to Computer Vision (Cornell Tech); Noah Snavely, </a:t>
            </a:r>
            <a:r>
              <a:rPr lang="en-US" sz="9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fld id="{00000000-1234-1234-1234-123412341234}" type="slidenum">
              <a:rPr lang="en-US" smtClean="0"/>
              <a:pPr/>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583324" y="1430648"/>
            <a:ext cx="4572000" cy="415498"/>
          </a:xfrm>
          <a:prstGeom prst="rect">
            <a:avLst/>
          </a:prstGeom>
          <a:noFill/>
        </p:spPr>
        <p:txBody>
          <a:bodyPr wrap="square">
            <a:spAutoFit/>
          </a:bodyPr>
          <a:lstStyle/>
          <a:p>
            <a:pPr>
              <a:buClr>
                <a:schemeClr val="dk1"/>
              </a:buClr>
              <a:buSzPts val="3600"/>
            </a:pPr>
            <a:r>
              <a:rPr lang="en-US" sz="1050" b="1" u="sng" dirty="0"/>
              <a:t>Session 7: </a:t>
            </a:r>
          </a:p>
          <a:p>
            <a:pPr lvl="0">
              <a:buClr>
                <a:schemeClr val="dk1"/>
              </a:buClr>
              <a:buSzPts val="3600"/>
            </a:pPr>
            <a:r>
              <a:rPr lang="en" sz="1050" dirty="0"/>
              <a:t>SIFT (Scale Invariant Feature Transform)</a:t>
            </a:r>
            <a:endParaRPr lang="en-US" sz="1050"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ea6e1e89e1_0_113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Image matching</a:t>
            </a:r>
            <a:endParaRPr/>
          </a:p>
        </p:txBody>
      </p:sp>
      <p:pic>
        <p:nvPicPr>
          <p:cNvPr id="296" name="Google Shape;296;g2ea6e1e89e1_0_1139" descr="http://farm1.static.flickr.com/47/136915456_c6f719ea3f.jpg?v=0"/>
          <p:cNvPicPr preferRelativeResize="0"/>
          <p:nvPr/>
        </p:nvPicPr>
        <p:blipFill rotWithShape="1">
          <a:blip r:embed="rId3">
            <a:alphaModFix/>
          </a:blip>
          <a:srcRect/>
          <a:stretch/>
        </p:blipFill>
        <p:spPr>
          <a:xfrm>
            <a:off x="905620" y="2127171"/>
            <a:ext cx="2962275" cy="2221706"/>
          </a:xfrm>
          <a:prstGeom prst="rect">
            <a:avLst/>
          </a:prstGeom>
          <a:noFill/>
          <a:ln>
            <a:noFill/>
          </a:ln>
        </p:spPr>
      </p:pic>
      <p:sp>
        <p:nvSpPr>
          <p:cNvPr id="297" name="Google Shape;297;g2ea6e1e89e1_0_1139"/>
          <p:cNvSpPr txBox="1"/>
          <p:nvPr/>
        </p:nvSpPr>
        <p:spPr>
          <a:xfrm>
            <a:off x="1029408" y="4502613"/>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Open Sans"/>
                <a:ea typeface="Open Sans"/>
                <a:cs typeface="Open Sans"/>
                <a:sym typeface="Open Sans"/>
              </a:rPr>
              <a:t>by </a:t>
            </a:r>
            <a:r>
              <a:rPr lang="en" sz="1200" b="0" i="0" u="sng" strike="noStrike" cap="none"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dirty="0">
              <a:solidFill>
                <a:schemeClr val="dk1"/>
              </a:solidFill>
              <a:latin typeface="Open Sans"/>
              <a:ea typeface="Open Sans"/>
              <a:cs typeface="Open Sans"/>
              <a:sym typeface="Open Sans"/>
            </a:endParaRPr>
          </a:p>
        </p:txBody>
      </p:sp>
      <p:sp>
        <p:nvSpPr>
          <p:cNvPr id="298" name="Google Shape;298;g2ea6e1e89e1_0_1139"/>
          <p:cNvSpPr txBox="1"/>
          <p:nvPr/>
        </p:nvSpPr>
        <p:spPr>
          <a:xfrm>
            <a:off x="4849590" y="4531188"/>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swashford</a:t>
            </a:r>
            <a:endParaRPr sz="1200" b="0" i="0" u="none" strike="noStrike" cap="none">
              <a:solidFill>
                <a:schemeClr val="dk1"/>
              </a:solidFill>
              <a:latin typeface="Open Sans"/>
              <a:ea typeface="Open Sans"/>
              <a:cs typeface="Open Sans"/>
              <a:sym typeface="Open Sans"/>
            </a:endParaRPr>
          </a:p>
        </p:txBody>
      </p:sp>
      <p:pic>
        <p:nvPicPr>
          <p:cNvPr id="299" name="Google Shape;299;g2ea6e1e89e1_0_1139" descr="http://farm1.static.flickr.com/150/428567562_c51726836e.jpg?v=1174430488"/>
          <p:cNvPicPr preferRelativeResize="0"/>
          <p:nvPr/>
        </p:nvPicPr>
        <p:blipFill rotWithShape="1">
          <a:blip r:embed="rId6">
            <a:alphaModFix/>
          </a:blip>
          <a:srcRect/>
          <a:stretch/>
        </p:blipFill>
        <p:spPr>
          <a:xfrm>
            <a:off x="4971035" y="1159338"/>
            <a:ext cx="2507456" cy="3343275"/>
          </a:xfrm>
          <a:prstGeom prst="rect">
            <a:avLst/>
          </a:prstGeom>
          <a:noFill/>
          <a:ln>
            <a:noFill/>
          </a:ln>
        </p:spPr>
      </p:pic>
      <p:sp>
        <p:nvSpPr>
          <p:cNvPr id="3" name="TextBox 2">
            <a:extLst>
              <a:ext uri="{FF2B5EF4-FFF2-40B4-BE49-F238E27FC236}">
                <a16:creationId xmlns:a16="http://schemas.microsoft.com/office/drawing/2014/main" id="{B7A5875F-B16D-0B38-99BC-C07289FB07E0}"/>
              </a:ext>
            </a:extLst>
          </p:cNvPr>
          <p:cNvSpPr txBox="1"/>
          <p:nvPr/>
        </p:nvSpPr>
        <p:spPr>
          <a:xfrm>
            <a:off x="277590" y="1019328"/>
            <a:ext cx="4572000" cy="954107"/>
          </a:xfrm>
          <a:prstGeom prst="rect">
            <a:avLst/>
          </a:prstGeom>
          <a:noFill/>
        </p:spPr>
        <p:txBody>
          <a:bodyPr wrap="square">
            <a:spAutoFit/>
          </a:bodyPr>
          <a:lstStyle/>
          <a:p>
            <a:pPr>
              <a:buNone/>
            </a:pPr>
            <a:r>
              <a:rPr lang="en-US" b="1" dirty="0"/>
              <a:t>Image Matching</a:t>
            </a:r>
            <a:r>
              <a:rPr lang="en-US" dirty="0"/>
              <a:t> is the process of </a:t>
            </a:r>
            <a:r>
              <a:rPr lang="en-US" b="1" dirty="0"/>
              <a:t>finding corresponding points (or regions)</a:t>
            </a:r>
            <a:r>
              <a:rPr lang="en-US" dirty="0"/>
              <a:t> between two or more images that may depict the </a:t>
            </a:r>
            <a:r>
              <a:rPr lang="en-US" b="1" dirty="0"/>
              <a:t>same scene, object, or pattern</a:t>
            </a:r>
            <a:r>
              <a:rPr lang="en-US" dirty="0"/>
              <a:t>—but under different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ea6e1e89e1_0_114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Harder case</a:t>
            </a:r>
            <a:endParaRPr/>
          </a:p>
        </p:txBody>
      </p:sp>
      <p:pic>
        <p:nvPicPr>
          <p:cNvPr id="306" name="Google Shape;306;g2ea6e1e89e1_0_1148" descr="http://farm1.static.flickr.com/47/136915456_c6f719ea3f.jpg?v=0"/>
          <p:cNvPicPr preferRelativeResize="0"/>
          <p:nvPr/>
        </p:nvPicPr>
        <p:blipFill rotWithShape="1">
          <a:blip r:embed="rId3">
            <a:alphaModFix/>
          </a:blip>
          <a:srcRect/>
          <a:stretch/>
        </p:blipFill>
        <p:spPr>
          <a:xfrm>
            <a:off x="1465489" y="1591015"/>
            <a:ext cx="2962275" cy="2221706"/>
          </a:xfrm>
          <a:prstGeom prst="rect">
            <a:avLst/>
          </a:prstGeom>
          <a:noFill/>
          <a:ln>
            <a:noFill/>
          </a:ln>
        </p:spPr>
      </p:pic>
      <p:sp>
        <p:nvSpPr>
          <p:cNvPr id="307" name="Google Shape;307;g2ea6e1e89e1_0_1148"/>
          <p:cNvSpPr txBox="1"/>
          <p:nvPr/>
        </p:nvSpPr>
        <p:spPr>
          <a:xfrm>
            <a:off x="1522639"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a:solidFill>
                <a:schemeClr val="dk1"/>
              </a:solidFill>
              <a:latin typeface="Open Sans"/>
              <a:ea typeface="Open Sans"/>
              <a:cs typeface="Open Sans"/>
              <a:sym typeface="Open Sans"/>
            </a:endParaRPr>
          </a:p>
        </p:txBody>
      </p:sp>
      <p:pic>
        <p:nvPicPr>
          <p:cNvPr id="308" name="Google Shape;308;g2ea6e1e89e1_0_1148" descr="http://farm1.static.flickr.com/133/328570837_37b6289916.jpg?v=0"/>
          <p:cNvPicPr preferRelativeResize="0"/>
          <p:nvPr/>
        </p:nvPicPr>
        <p:blipFill rotWithShape="1">
          <a:blip r:embed="rId5">
            <a:alphaModFix/>
          </a:blip>
          <a:srcRect/>
          <a:stretch/>
        </p:blipFill>
        <p:spPr>
          <a:xfrm>
            <a:off x="4594452" y="1616019"/>
            <a:ext cx="3128962" cy="2196703"/>
          </a:xfrm>
          <a:prstGeom prst="rect">
            <a:avLst/>
          </a:prstGeom>
          <a:noFill/>
          <a:ln>
            <a:noFill/>
          </a:ln>
        </p:spPr>
      </p:pic>
      <p:sp>
        <p:nvSpPr>
          <p:cNvPr id="309" name="Google Shape;309;g2ea6e1e89e1_0_1148"/>
          <p:cNvSpPr txBox="1"/>
          <p:nvPr/>
        </p:nvSpPr>
        <p:spPr>
          <a:xfrm>
            <a:off x="4865915"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scgbt</a:t>
            </a:r>
            <a:endParaRPr sz="12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FE9BB430-B077-9FE6-9432-1EC7138CFDC3}"/>
              </a:ext>
            </a:extLst>
          </p:cNvPr>
          <p:cNvSpPr txBox="1"/>
          <p:nvPr/>
        </p:nvSpPr>
        <p:spPr>
          <a:xfrm>
            <a:off x="481680" y="4273443"/>
            <a:ext cx="7892167" cy="523220"/>
          </a:xfrm>
          <a:prstGeom prst="rect">
            <a:avLst/>
          </a:prstGeom>
          <a:noFill/>
        </p:spPr>
        <p:txBody>
          <a:bodyPr wrap="square">
            <a:spAutoFit/>
          </a:bodyPr>
          <a:lstStyle/>
          <a:p>
            <a:pPr>
              <a:buFont typeface="Arial" panose="020B0604020202020204" pitchFamily="34" charset="0"/>
              <a:buChar char="•"/>
            </a:pPr>
            <a:r>
              <a:rPr lang="en-US" dirty="0"/>
              <a:t>Matching an image taken at a different angle, under different lighting, and at a different distance.</a:t>
            </a:r>
          </a:p>
          <a:p>
            <a:pPr>
              <a:buFont typeface="Arial" panose="020B0604020202020204" pitchFamily="34" charset="0"/>
              <a:buChar char="•"/>
            </a:pPr>
            <a:r>
              <a:rPr lang="en-US" b="1" dirty="0"/>
              <a:t>SIFT</a:t>
            </a:r>
            <a:r>
              <a:rPr lang="en-US" dirty="0"/>
              <a:t> extracts </a:t>
            </a:r>
            <a:r>
              <a:rPr lang="en-US" dirty="0" err="1"/>
              <a:t>keypoints</a:t>
            </a:r>
            <a:r>
              <a:rPr lang="en-US" dirty="0"/>
              <a:t> and descriptors that are still </a:t>
            </a:r>
            <a:r>
              <a:rPr lang="en-US" b="1" dirty="0"/>
              <a:t>matchable</a:t>
            </a:r>
            <a:r>
              <a:rPr lang="en-US" dirty="0"/>
              <a:t> under all these variations.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ea6e1e89e1_0_1170"/>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 for object search</a:t>
            </a:r>
            <a:endParaRPr/>
          </a:p>
        </p:txBody>
      </p:sp>
      <p:pic>
        <p:nvPicPr>
          <p:cNvPr id="331" name="Google Shape;331;g2ea6e1e89e1_0_1170" descr="featExtract1"/>
          <p:cNvPicPr preferRelativeResize="0"/>
          <p:nvPr/>
        </p:nvPicPr>
        <p:blipFill rotWithShape="1">
          <a:blip r:embed="rId3">
            <a:alphaModFix/>
          </a:blip>
          <a:srcRect/>
          <a:stretch/>
        </p:blipFill>
        <p:spPr>
          <a:xfrm>
            <a:off x="1649185" y="1387928"/>
            <a:ext cx="2134791" cy="2863453"/>
          </a:xfrm>
          <a:prstGeom prst="rect">
            <a:avLst/>
          </a:prstGeom>
          <a:noFill/>
          <a:ln>
            <a:noFill/>
          </a:ln>
        </p:spPr>
      </p:pic>
      <p:pic>
        <p:nvPicPr>
          <p:cNvPr id="332" name="Google Shape;332;g2ea6e1e89e1_0_1170" descr="featExtract2"/>
          <p:cNvPicPr preferRelativeResize="0"/>
          <p:nvPr/>
        </p:nvPicPr>
        <p:blipFill rotWithShape="1">
          <a:blip r:embed="rId4">
            <a:alphaModFix/>
          </a:blip>
          <a:srcRect/>
          <a:stretch/>
        </p:blipFill>
        <p:spPr>
          <a:xfrm>
            <a:off x="4335236" y="1478416"/>
            <a:ext cx="3314701" cy="2652713"/>
          </a:xfrm>
          <a:prstGeom prst="rect">
            <a:avLst/>
          </a:prstGeom>
          <a:noFill/>
          <a:ln>
            <a:noFill/>
          </a:ln>
        </p:spPr>
      </p:pic>
      <p:sp>
        <p:nvSpPr>
          <p:cNvPr id="3" name="TextBox 2">
            <a:extLst>
              <a:ext uri="{FF2B5EF4-FFF2-40B4-BE49-F238E27FC236}">
                <a16:creationId xmlns:a16="http://schemas.microsoft.com/office/drawing/2014/main" id="{EDC4DD8F-F8EB-939D-0D67-0CBB9DC7B791}"/>
              </a:ext>
            </a:extLst>
          </p:cNvPr>
          <p:cNvSpPr txBox="1"/>
          <p:nvPr/>
        </p:nvSpPr>
        <p:spPr>
          <a:xfrm>
            <a:off x="430579" y="4414302"/>
            <a:ext cx="8350813" cy="307777"/>
          </a:xfrm>
          <a:prstGeom prst="rect">
            <a:avLst/>
          </a:prstGeom>
          <a:noFill/>
        </p:spPr>
        <p:txBody>
          <a:bodyPr wrap="square">
            <a:spAutoFit/>
          </a:bodyPr>
          <a:lstStyle/>
          <a:p>
            <a:r>
              <a:rPr lang="en-US" dirty="0">
                <a:solidFill>
                  <a:srgbClr val="424242"/>
                </a:solidFill>
                <a:latin typeface="Segoe UI" panose="020B0502040204020203" pitchFamily="34" charset="0"/>
              </a:rPr>
              <a:t>A</a:t>
            </a:r>
            <a:r>
              <a:rPr lang="en-US" b="0" i="0" dirty="0">
                <a:solidFill>
                  <a:srgbClr val="424242"/>
                </a:solidFill>
                <a:effectLst/>
                <a:latin typeface="Segoe UI" panose="020B0502040204020203" pitchFamily="34" charset="0"/>
              </a:rPr>
              <a:t>pplication of feature matching in identifying and locating objects within different contexts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ea6e1e89e1_0_117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a:t>
            </a:r>
            <a:endParaRPr/>
          </a:p>
        </p:txBody>
      </p:sp>
      <p:pic>
        <p:nvPicPr>
          <p:cNvPr id="338" name="Google Shape;338;g2ea6e1e89e1_0_1176" descr="featExtract1"/>
          <p:cNvPicPr preferRelativeResize="0"/>
          <p:nvPr/>
        </p:nvPicPr>
        <p:blipFill rotWithShape="1">
          <a:blip r:embed="rId3">
            <a:alphaModFix/>
          </a:blip>
          <a:srcRect/>
          <a:stretch/>
        </p:blipFill>
        <p:spPr>
          <a:xfrm>
            <a:off x="1649185" y="1521938"/>
            <a:ext cx="2134791" cy="2863453"/>
          </a:xfrm>
          <a:prstGeom prst="rect">
            <a:avLst/>
          </a:prstGeom>
          <a:noFill/>
          <a:ln>
            <a:noFill/>
          </a:ln>
        </p:spPr>
      </p:pic>
      <p:pic>
        <p:nvPicPr>
          <p:cNvPr id="339" name="Google Shape;339;g2ea6e1e89e1_0_1176" descr="featExtract2"/>
          <p:cNvPicPr preferRelativeResize="0"/>
          <p:nvPr/>
        </p:nvPicPr>
        <p:blipFill rotWithShape="1">
          <a:blip r:embed="rId4">
            <a:alphaModFix/>
          </a:blip>
          <a:srcRect/>
          <a:stretch/>
        </p:blipFill>
        <p:spPr>
          <a:xfrm>
            <a:off x="4335236" y="1612426"/>
            <a:ext cx="3314701" cy="2652713"/>
          </a:xfrm>
          <a:prstGeom prst="rect">
            <a:avLst/>
          </a:prstGeom>
          <a:noFill/>
          <a:ln>
            <a:noFill/>
          </a:ln>
        </p:spPr>
      </p:pic>
      <p:pic>
        <p:nvPicPr>
          <p:cNvPr id="340" name="Google Shape;340;g2ea6e1e89e1_0_1176" descr="featData2"/>
          <p:cNvPicPr preferRelativeResize="0"/>
          <p:nvPr/>
        </p:nvPicPr>
        <p:blipFill rotWithShape="1">
          <a:blip r:embed="rId5">
            <a:alphaModFix/>
          </a:blip>
          <a:srcRect/>
          <a:stretch/>
        </p:blipFill>
        <p:spPr>
          <a:xfrm>
            <a:off x="3452473" y="3896726"/>
            <a:ext cx="1193006" cy="1193006"/>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341" name="Google Shape;341;g2ea6e1e89e1_0_1176" descr="featData1"/>
          <p:cNvPicPr preferRelativeResize="0"/>
          <p:nvPr/>
        </p:nvPicPr>
        <p:blipFill rotWithShape="1">
          <a:blip r:embed="rId6">
            <a:alphaModFix/>
          </a:blip>
          <a:srcRect/>
          <a:stretch/>
        </p:blipFill>
        <p:spPr>
          <a:xfrm>
            <a:off x="5036345" y="3915266"/>
            <a:ext cx="1193006" cy="1198959"/>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sp>
        <p:nvSpPr>
          <p:cNvPr id="342" name="Google Shape;342;g2ea6e1e89e1_0_1176"/>
          <p:cNvSpPr/>
          <p:nvPr/>
        </p:nvSpPr>
        <p:spPr>
          <a:xfrm rot="2384831">
            <a:off x="3111399" y="3583799"/>
            <a:ext cx="565373" cy="514478"/>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43" name="Google Shape;343;g2ea6e1e89e1_0_1176"/>
          <p:cNvSpPr/>
          <p:nvPr/>
        </p:nvSpPr>
        <p:spPr>
          <a:xfrm rot="7715523">
            <a:off x="5800069" y="3589953"/>
            <a:ext cx="515093" cy="514249"/>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CE3158E2-9F12-AA68-B68A-28B6A7F651F3}"/>
              </a:ext>
            </a:extLst>
          </p:cNvPr>
          <p:cNvSpPr txBox="1"/>
          <p:nvPr/>
        </p:nvSpPr>
        <p:spPr>
          <a:xfrm>
            <a:off x="291662" y="774075"/>
            <a:ext cx="8560676" cy="738664"/>
          </a:xfrm>
          <a:prstGeom prst="rect">
            <a:avLst/>
          </a:prstGeom>
          <a:noFill/>
        </p:spPr>
        <p:txBody>
          <a:bodyPr wrap="square">
            <a:spAutoFit/>
          </a:bodyPr>
          <a:lstStyle/>
          <a:p>
            <a:r>
              <a:rPr lang="en-US" b="0" i="0" dirty="0">
                <a:solidFill>
                  <a:srgbClr val="424242"/>
                </a:solidFill>
                <a:effectLst/>
                <a:latin typeface="Segoe UI" panose="020B0502040204020203" pitchFamily="34" charset="0"/>
              </a:rPr>
              <a:t>zooms in on the matched features from both images, showing how specific patterns or textures are identified and matched. This highlights the precision of feature matching in recognizing and locating objects based on distinct visual features, even when the object is part of a larger, more complex scene.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ea6e1e89e1_1_1"/>
          <p:cNvSpPr txBox="1">
            <a:spLocks noGrp="1"/>
          </p:cNvSpPr>
          <p:nvPr>
            <p:ph type="title"/>
          </p:nvPr>
        </p:nvSpPr>
        <p:spPr>
          <a:xfrm>
            <a:off x="0" y="0"/>
            <a:ext cx="8229600" cy="8574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Object matching</a:t>
            </a:r>
            <a:endParaRPr dirty="0"/>
          </a:p>
        </p:txBody>
      </p:sp>
      <p:pic>
        <p:nvPicPr>
          <p:cNvPr id="349" name="Google Shape;349;g2ea6e1e89e1_1_1"/>
          <p:cNvPicPr preferRelativeResize="0"/>
          <p:nvPr/>
        </p:nvPicPr>
        <p:blipFill>
          <a:blip r:embed="rId3">
            <a:alphaModFix/>
          </a:blip>
          <a:stretch>
            <a:fillRect/>
          </a:stretch>
        </p:blipFill>
        <p:spPr>
          <a:xfrm>
            <a:off x="339443" y="946931"/>
            <a:ext cx="6969349" cy="3427976"/>
          </a:xfrm>
          <a:prstGeom prst="rect">
            <a:avLst/>
          </a:prstGeom>
          <a:noFill/>
          <a:ln>
            <a:noFill/>
          </a:ln>
        </p:spPr>
      </p:pic>
      <p:sp>
        <p:nvSpPr>
          <p:cNvPr id="3" name="TextBox 2">
            <a:extLst>
              <a:ext uri="{FF2B5EF4-FFF2-40B4-BE49-F238E27FC236}">
                <a16:creationId xmlns:a16="http://schemas.microsoft.com/office/drawing/2014/main" id="{A663E628-E794-DA23-403C-3FFA101072E7}"/>
              </a:ext>
            </a:extLst>
          </p:cNvPr>
          <p:cNvSpPr txBox="1"/>
          <p:nvPr/>
        </p:nvSpPr>
        <p:spPr>
          <a:xfrm>
            <a:off x="7481717" y="1040348"/>
            <a:ext cx="1495765" cy="738664"/>
          </a:xfrm>
          <a:prstGeom prst="rect">
            <a:avLst/>
          </a:prstGeom>
          <a:noFill/>
        </p:spPr>
        <p:txBody>
          <a:bodyPr wrap="square">
            <a:spAutoFit/>
          </a:bodyPr>
          <a:lstStyle/>
          <a:p>
            <a:r>
              <a:rPr lang="en-US" dirty="0">
                <a:solidFill>
                  <a:srgbClr val="424242"/>
                </a:solidFill>
                <a:latin typeface="Segoe UI" panose="020B0502040204020203" pitchFamily="34" charset="0"/>
              </a:rPr>
              <a:t>O</a:t>
            </a:r>
            <a:r>
              <a:rPr lang="en-US" b="0" i="0" dirty="0">
                <a:solidFill>
                  <a:srgbClr val="424242"/>
                </a:solidFill>
                <a:effectLst/>
                <a:latin typeface="Segoe UI" panose="020B0502040204020203" pitchFamily="34" charset="0"/>
              </a:rPr>
              <a:t>bject matching using a template image.</a:t>
            </a:r>
            <a:endParaRPr lang="en-US" dirty="0"/>
          </a:p>
        </p:txBody>
      </p:sp>
      <p:sp>
        <p:nvSpPr>
          <p:cNvPr id="5" name="TextBox 4">
            <a:extLst>
              <a:ext uri="{FF2B5EF4-FFF2-40B4-BE49-F238E27FC236}">
                <a16:creationId xmlns:a16="http://schemas.microsoft.com/office/drawing/2014/main" id="{D16FBAF4-731D-D636-0006-66635CC24AD0}"/>
              </a:ext>
            </a:extLst>
          </p:cNvPr>
          <p:cNvSpPr txBox="1"/>
          <p:nvPr/>
        </p:nvSpPr>
        <p:spPr>
          <a:xfrm>
            <a:off x="276874" y="4374907"/>
            <a:ext cx="8700607" cy="738664"/>
          </a:xfrm>
          <a:prstGeom prst="rect">
            <a:avLst/>
          </a:prstGeom>
          <a:noFill/>
        </p:spPr>
        <p:txBody>
          <a:bodyPr wrap="square">
            <a:spAutoFit/>
          </a:bodyPr>
          <a:lstStyle/>
          <a:p>
            <a:r>
              <a:rPr lang="en-US" dirty="0">
                <a:solidFill>
                  <a:srgbClr val="424242"/>
                </a:solidFill>
                <a:latin typeface="Segoe UI" panose="020B0502040204020203" pitchFamily="34" charset="0"/>
              </a:rPr>
              <a:t>L</a:t>
            </a:r>
            <a:r>
              <a:rPr lang="en-US" b="0" i="0" dirty="0">
                <a:solidFill>
                  <a:srgbClr val="424242"/>
                </a:solidFill>
                <a:effectLst/>
                <a:latin typeface="Segoe UI" panose="020B0502040204020203" pitchFamily="34" charset="0"/>
              </a:rPr>
              <a:t>eft image serves as a template, showing a specific object (a DVD cover), while the right image contains a cluttered scene with multiple objects, including the one from the template. The goal is to use feature matching techniques to identify and locate the template object within the complex scene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ea6e1e89e1_0_1186"/>
          <p:cNvSpPr txBox="1">
            <a:spLocks noGrp="1"/>
          </p:cNvSpPr>
          <p:nvPr>
            <p:ph type="title"/>
          </p:nvPr>
        </p:nvSpPr>
        <p:spPr>
          <a:xfrm>
            <a:off x="342900" y="194668"/>
            <a:ext cx="8035500" cy="6288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b="1"/>
              <a:t>Invariant local features</a:t>
            </a:r>
            <a:endParaRPr/>
          </a:p>
        </p:txBody>
      </p:sp>
      <p:sp>
        <p:nvSpPr>
          <p:cNvPr id="355" name="Google Shape;355;g2ea6e1e89e1_0_1186"/>
          <p:cNvSpPr txBox="1">
            <a:spLocks noGrp="1"/>
          </p:cNvSpPr>
          <p:nvPr>
            <p:ph type="body" idx="1"/>
          </p:nvPr>
        </p:nvSpPr>
        <p:spPr>
          <a:xfrm>
            <a:off x="742950" y="857250"/>
            <a:ext cx="7601100" cy="12573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800"/>
              <a:buNone/>
            </a:pPr>
            <a:r>
              <a:rPr lang="en" sz="1800"/>
              <a:t>Find features that are invariant to transformations</a:t>
            </a:r>
            <a:endParaRPr/>
          </a:p>
          <a:p>
            <a:pPr marL="558800" lvl="1" indent="-222250" algn="l" rtl="0">
              <a:lnSpc>
                <a:spcPct val="100000"/>
              </a:lnSpc>
              <a:spcBef>
                <a:spcPts val="300"/>
              </a:spcBef>
              <a:spcAft>
                <a:spcPts val="0"/>
              </a:spcAft>
              <a:buClr>
                <a:schemeClr val="dk1"/>
              </a:buClr>
              <a:buSzPts val="1700"/>
              <a:buChar char="–"/>
            </a:pPr>
            <a:r>
              <a:rPr lang="en" sz="1700"/>
              <a:t>geometric invariance:  translation, rotation, scale</a:t>
            </a:r>
            <a:endParaRPr/>
          </a:p>
          <a:p>
            <a:pPr marL="558800" lvl="1" indent="-222250" algn="l" rtl="0">
              <a:lnSpc>
                <a:spcPct val="100000"/>
              </a:lnSpc>
              <a:spcBef>
                <a:spcPts val="300"/>
              </a:spcBef>
              <a:spcAft>
                <a:spcPts val="0"/>
              </a:spcAft>
              <a:buClr>
                <a:schemeClr val="dk1"/>
              </a:buClr>
              <a:buSzPts val="1700"/>
              <a:buChar char="–"/>
            </a:pPr>
            <a:r>
              <a:rPr lang="en" sz="1700"/>
              <a:t>photometric invariance:  brightness, exposure, …</a:t>
            </a:r>
            <a:endParaRPr/>
          </a:p>
        </p:txBody>
      </p:sp>
      <p:pic>
        <p:nvPicPr>
          <p:cNvPr id="356" name="Google Shape;356;g2ea6e1e89e1_0_1186" descr="sift-feat"/>
          <p:cNvPicPr preferRelativeResize="0">
            <a:picLocks noGrp="1"/>
          </p:cNvPicPr>
          <p:nvPr>
            <p:ph type="body" idx="2"/>
          </p:nvPr>
        </p:nvPicPr>
        <p:blipFill rotWithShape="1">
          <a:blip r:embed="rId3">
            <a:alphaModFix/>
          </a:blip>
          <a:srcRect/>
          <a:stretch/>
        </p:blipFill>
        <p:spPr>
          <a:xfrm>
            <a:off x="1657351" y="2000250"/>
            <a:ext cx="5669700" cy="2730300"/>
          </a:xfrm>
          <a:prstGeom prst="rect">
            <a:avLst/>
          </a:prstGeom>
          <a:noFill/>
          <a:ln>
            <a:noFill/>
          </a:ln>
        </p:spPr>
      </p:pic>
      <p:sp>
        <p:nvSpPr>
          <p:cNvPr id="357" name="Google Shape;357;g2ea6e1e89e1_0_1186"/>
          <p:cNvSpPr txBox="1"/>
          <p:nvPr/>
        </p:nvSpPr>
        <p:spPr>
          <a:xfrm>
            <a:off x="3771897" y="4798225"/>
            <a:ext cx="29229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Feature Descriptors</a:t>
            </a:r>
            <a:endParaRPr sz="1100" b="0" i="0" u="none" strike="noStrike" cap="none">
              <a:solidFill>
                <a:srgbClr val="000000"/>
              </a:solidFill>
              <a:latin typeface="Arial"/>
              <a:ea typeface="Arial"/>
              <a:cs typeface="Arial"/>
              <a:sym typeface="Arial"/>
            </a:endParaRPr>
          </a:p>
        </p:txBody>
      </p:sp>
      <p:sp>
        <p:nvSpPr>
          <p:cNvPr id="358" name="Google Shape;358;g2ea6e1e89e1_0_1186"/>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ea6e1e89e1_0_119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Advantages of local features</a:t>
            </a:r>
            <a:endParaRPr/>
          </a:p>
        </p:txBody>
      </p:sp>
      <p:sp>
        <p:nvSpPr>
          <p:cNvPr id="364" name="Google Shape;364;g2ea6e1e89e1_0_119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90000"/>
              </a:lnSpc>
              <a:spcBef>
                <a:spcPts val="0"/>
              </a:spcBef>
              <a:spcAft>
                <a:spcPts val="0"/>
              </a:spcAft>
              <a:buClr>
                <a:schemeClr val="dk1"/>
              </a:buClr>
              <a:buSzPts val="2400"/>
              <a:buFont typeface="Open Sans"/>
              <a:buNone/>
            </a:pPr>
            <a:r>
              <a:rPr lang="en" dirty="0"/>
              <a:t>Locality </a:t>
            </a:r>
            <a:endParaRPr dirty="0"/>
          </a:p>
          <a:p>
            <a:pPr marL="558800" lvl="1" indent="-222250">
              <a:lnSpc>
                <a:spcPct val="90000"/>
              </a:lnSpc>
              <a:spcBef>
                <a:spcPts val="1000"/>
              </a:spcBef>
              <a:buSzPts val="2100"/>
            </a:pPr>
            <a:r>
              <a:rPr lang="en" dirty="0"/>
              <a:t>features are local, so robust to occlusion and clutter </a:t>
            </a:r>
            <a:r>
              <a:rPr lang="en-US" dirty="0"/>
              <a:t>because they focus on small, distinct parts of an image, allowing for reliable detection even when parts of the object are hidden or surrounded by other objects.</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 Quantity</a:t>
            </a:r>
            <a:endParaRPr dirty="0"/>
          </a:p>
          <a:p>
            <a:pPr marL="558800" lvl="1" indent="-222250">
              <a:lnSpc>
                <a:spcPct val="90000"/>
              </a:lnSpc>
              <a:spcBef>
                <a:spcPts val="1000"/>
              </a:spcBef>
              <a:buSzPts val="2100"/>
            </a:pPr>
            <a:r>
              <a:rPr lang="en-US" dirty="0"/>
              <a:t>A single image can contain hundreds or thousands of local features, providing a rich set of data points for analysis and matching</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Distinctiveness: </a:t>
            </a:r>
            <a:endParaRPr dirty="0"/>
          </a:p>
          <a:p>
            <a:pPr marL="558800" lvl="1" indent="-222250">
              <a:lnSpc>
                <a:spcPct val="90000"/>
              </a:lnSpc>
              <a:spcBef>
                <a:spcPts val="1000"/>
              </a:spcBef>
              <a:buSzPts val="2100"/>
            </a:pPr>
            <a:r>
              <a:rPr lang="en-US" dirty="0"/>
              <a:t>enabling the differentiation of objects within a large database</a:t>
            </a:r>
          </a:p>
          <a:p>
            <a:pPr marL="254000" lvl="0" indent="-254000" algn="l" rtl="0">
              <a:lnSpc>
                <a:spcPct val="90000"/>
              </a:lnSpc>
              <a:spcBef>
                <a:spcPts val="1100"/>
              </a:spcBef>
              <a:spcAft>
                <a:spcPts val="0"/>
              </a:spcAft>
              <a:buClr>
                <a:schemeClr val="dk1"/>
              </a:buClr>
              <a:buSzPts val="2400"/>
              <a:buFont typeface="Open Sans"/>
              <a:buNone/>
            </a:pPr>
            <a:r>
              <a:rPr lang="en-US" dirty="0"/>
              <a:t>Efficiency</a:t>
            </a:r>
          </a:p>
          <a:p>
            <a:pPr marL="558800" lvl="1" indent="-222250" algn="l" rtl="0">
              <a:lnSpc>
                <a:spcPct val="90000"/>
              </a:lnSpc>
              <a:spcBef>
                <a:spcPts val="1000"/>
              </a:spcBef>
              <a:spcAft>
                <a:spcPts val="0"/>
              </a:spcAft>
              <a:buClr>
                <a:schemeClr val="dk1"/>
              </a:buClr>
              <a:buSzPts val="2100"/>
              <a:buChar char="–"/>
            </a:pPr>
            <a:r>
              <a:rPr lang="en" dirty="0"/>
              <a:t>real-time performance achievable</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a6e1e89e1_0_11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More motivation…  </a:t>
            </a:r>
            <a:endParaRPr/>
          </a:p>
        </p:txBody>
      </p:sp>
      <p:sp>
        <p:nvSpPr>
          <p:cNvPr id="370" name="Google Shape;370;g2ea6e1e89e1_0_1198"/>
          <p:cNvSpPr txBox="1">
            <a:spLocks noGrp="1"/>
          </p:cNvSpPr>
          <p:nvPr>
            <p:ph type="body" idx="1"/>
          </p:nvPr>
        </p:nvSpPr>
        <p:spPr>
          <a:xfrm>
            <a:off x="514350" y="1200151"/>
            <a:ext cx="44577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100"/>
              <a:buFont typeface="Open Sans"/>
              <a:buNone/>
            </a:pPr>
            <a:r>
              <a:rPr lang="en" sz="2100"/>
              <a:t>Feature points are used for:</a:t>
            </a:r>
            <a:endParaRPr/>
          </a:p>
          <a:p>
            <a:pPr marL="558800" lvl="1" indent="-215900" algn="l" rtl="0">
              <a:lnSpc>
                <a:spcPct val="100000"/>
              </a:lnSpc>
              <a:spcBef>
                <a:spcPts val="400"/>
              </a:spcBef>
              <a:spcAft>
                <a:spcPts val="0"/>
              </a:spcAft>
              <a:buClr>
                <a:schemeClr val="dk1"/>
              </a:buClr>
              <a:buSzPts val="1800"/>
              <a:buChar char="–"/>
            </a:pPr>
            <a:r>
              <a:rPr lang="en" sz="1800"/>
              <a:t>Image alignment </a:t>
            </a:r>
            <a:r>
              <a:rPr lang="en" sz="1500"/>
              <a:t>(e.g., mosaics)</a:t>
            </a:r>
            <a:endParaRPr/>
          </a:p>
          <a:p>
            <a:pPr marL="558800" lvl="1" indent="-215900" algn="l" rtl="0">
              <a:lnSpc>
                <a:spcPct val="100000"/>
              </a:lnSpc>
              <a:spcBef>
                <a:spcPts val="400"/>
              </a:spcBef>
              <a:spcAft>
                <a:spcPts val="0"/>
              </a:spcAft>
              <a:buClr>
                <a:schemeClr val="dk1"/>
              </a:buClr>
              <a:buSzPts val="1800"/>
              <a:buChar char="–"/>
            </a:pPr>
            <a:r>
              <a:rPr lang="en" sz="1800"/>
              <a:t>3D reconstruction</a:t>
            </a:r>
            <a:endParaRPr/>
          </a:p>
          <a:p>
            <a:pPr marL="558800" lvl="1" indent="-215900" algn="l" rtl="0">
              <a:lnSpc>
                <a:spcPct val="100000"/>
              </a:lnSpc>
              <a:spcBef>
                <a:spcPts val="400"/>
              </a:spcBef>
              <a:spcAft>
                <a:spcPts val="0"/>
              </a:spcAft>
              <a:buClr>
                <a:schemeClr val="dk1"/>
              </a:buClr>
              <a:buSzPts val="1800"/>
              <a:buChar char="–"/>
            </a:pPr>
            <a:r>
              <a:rPr lang="en" sz="1800"/>
              <a:t>Motion tracking </a:t>
            </a:r>
            <a:r>
              <a:rPr lang="en" sz="1500"/>
              <a:t>(e.g. for AR)</a:t>
            </a:r>
            <a:endParaRPr/>
          </a:p>
          <a:p>
            <a:pPr marL="558800" lvl="1" indent="-215900" algn="l" rtl="0">
              <a:lnSpc>
                <a:spcPct val="100000"/>
              </a:lnSpc>
              <a:spcBef>
                <a:spcPts val="400"/>
              </a:spcBef>
              <a:spcAft>
                <a:spcPts val="0"/>
              </a:spcAft>
              <a:buClr>
                <a:schemeClr val="dk1"/>
              </a:buClr>
              <a:buSzPts val="1800"/>
              <a:buChar char="–"/>
            </a:pPr>
            <a:r>
              <a:rPr lang="en" sz="1800"/>
              <a:t>Object recognition</a:t>
            </a:r>
            <a:endParaRPr/>
          </a:p>
          <a:p>
            <a:pPr marL="558800" lvl="1" indent="-215900" algn="l" rtl="0">
              <a:lnSpc>
                <a:spcPct val="100000"/>
              </a:lnSpc>
              <a:spcBef>
                <a:spcPts val="400"/>
              </a:spcBef>
              <a:spcAft>
                <a:spcPts val="0"/>
              </a:spcAft>
              <a:buClr>
                <a:schemeClr val="dk1"/>
              </a:buClr>
              <a:buSzPts val="1800"/>
              <a:buChar char="–"/>
            </a:pPr>
            <a:r>
              <a:rPr lang="en" sz="1800"/>
              <a:t>Image retrieval</a:t>
            </a:r>
            <a:endParaRPr/>
          </a:p>
          <a:p>
            <a:pPr marL="558800" lvl="1" indent="-215900" algn="l" rtl="0">
              <a:lnSpc>
                <a:spcPct val="100000"/>
              </a:lnSpc>
              <a:spcBef>
                <a:spcPts val="400"/>
              </a:spcBef>
              <a:spcAft>
                <a:spcPts val="0"/>
              </a:spcAft>
              <a:buClr>
                <a:schemeClr val="dk1"/>
              </a:buClr>
              <a:buSzPts val="1800"/>
              <a:buChar char="–"/>
            </a:pPr>
            <a:r>
              <a:rPr lang="en" sz="1800"/>
              <a:t>Robot/car navigation</a:t>
            </a:r>
            <a:endParaRPr/>
          </a:p>
          <a:p>
            <a:pPr marL="558800" lvl="1" indent="-215900" algn="l" rtl="0">
              <a:lnSpc>
                <a:spcPct val="100000"/>
              </a:lnSpc>
              <a:spcBef>
                <a:spcPts val="400"/>
              </a:spcBef>
              <a:spcAft>
                <a:spcPts val="0"/>
              </a:spcAft>
              <a:buClr>
                <a:schemeClr val="dk1"/>
              </a:buClr>
              <a:buSzPts val="1800"/>
              <a:buChar char="–"/>
            </a:pPr>
            <a:r>
              <a:rPr lang="en" sz="1800"/>
              <a:t>… other</a:t>
            </a:r>
            <a:endParaRPr sz="1800"/>
          </a:p>
        </p:txBody>
      </p:sp>
      <p:pic>
        <p:nvPicPr>
          <p:cNvPr id="371" name="Google Shape;371;g2ea6e1e89e1_0_1198"/>
          <p:cNvPicPr preferRelativeResize="0"/>
          <p:nvPr/>
        </p:nvPicPr>
        <p:blipFill rotWithShape="1">
          <a:blip r:embed="rId3">
            <a:alphaModFix/>
          </a:blip>
          <a:srcRect/>
          <a:stretch/>
        </p:blipFill>
        <p:spPr>
          <a:xfrm>
            <a:off x="4286250" y="1885950"/>
            <a:ext cx="3429000" cy="1928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ea6e1e89e1_0_120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Approach</a:t>
            </a:r>
            <a:endParaRPr/>
          </a:p>
        </p:txBody>
      </p:sp>
      <p:sp>
        <p:nvSpPr>
          <p:cNvPr id="377" name="Google Shape;377;g2ea6e1e89e1_0_1204"/>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fontScale="92500" lnSpcReduction="20000"/>
          </a:bodyPr>
          <a:lstStyle/>
          <a:p>
            <a:pPr marL="254000" lvl="0" indent="-254000">
              <a:lnSpc>
                <a:spcPct val="90000"/>
              </a:lnSpc>
              <a:spcBef>
                <a:spcPts val="0"/>
              </a:spcBef>
              <a:buSzPts val="2400"/>
              <a:buNone/>
            </a:pPr>
            <a:r>
              <a:rPr lang="en" b="1" dirty="0"/>
              <a:t>1. Feature detection</a:t>
            </a:r>
            <a:r>
              <a:rPr lang="en" dirty="0"/>
              <a:t>: find it, </a:t>
            </a:r>
            <a:r>
              <a:rPr lang="en-US" dirty="0"/>
              <a:t>identifying and locating distinctive features within an image. The goal is to find </a:t>
            </a:r>
            <a:r>
              <a:rPr lang="en-US" dirty="0" err="1"/>
              <a:t>keypoints</a:t>
            </a:r>
            <a:r>
              <a:rPr lang="en-US" dirty="0"/>
              <a:t> that are stable and can be reliably detected across different images.</a:t>
            </a:r>
            <a:endParaRPr dirty="0"/>
          </a:p>
          <a:p>
            <a:pPr marL="254000" lvl="0" indent="-254000">
              <a:lnSpc>
                <a:spcPct val="90000"/>
              </a:lnSpc>
              <a:spcBef>
                <a:spcPts val="1200"/>
              </a:spcBef>
              <a:buSzPts val="2400"/>
              <a:buNone/>
            </a:pPr>
            <a:r>
              <a:rPr lang="en" b="1" dirty="0"/>
              <a:t>2. Feature descriptor</a:t>
            </a:r>
            <a:r>
              <a:rPr lang="en" dirty="0"/>
              <a:t>: represent it, </a:t>
            </a:r>
            <a:r>
              <a:rPr lang="en-US" dirty="0"/>
              <a:t>Once features are detected, they are represented using descriptors. These descriptors capture the local image information around each </a:t>
            </a:r>
            <a:r>
              <a:rPr lang="en-US" dirty="0" err="1"/>
              <a:t>keypoint</a:t>
            </a:r>
            <a:r>
              <a:rPr lang="en-US" dirty="0"/>
              <a:t>, allowing for a unique and compact representation of the feature</a:t>
            </a:r>
            <a:endParaRPr dirty="0"/>
          </a:p>
          <a:p>
            <a:pPr marL="254000" lvl="0" indent="-254000">
              <a:lnSpc>
                <a:spcPct val="90000"/>
              </a:lnSpc>
              <a:spcBef>
                <a:spcPts val="1200"/>
              </a:spcBef>
              <a:buSzPts val="2400"/>
              <a:buNone/>
            </a:pPr>
            <a:r>
              <a:rPr lang="en" b="1" dirty="0"/>
              <a:t>3. Feature matching</a:t>
            </a:r>
            <a:r>
              <a:rPr lang="en" dirty="0"/>
              <a:t>: match it, </a:t>
            </a:r>
            <a:r>
              <a:rPr lang="en-US" dirty="0"/>
              <a:t>the descriptors are used to match corresponding features between different images. This is crucial for tasks like image alignment, object recognition, and 3D reconstruction.</a:t>
            </a:r>
            <a:endParaRPr dirty="0"/>
          </a:p>
          <a:p>
            <a:pPr marL="254000" lvl="0" indent="-254000" algn="l" rtl="0">
              <a:lnSpc>
                <a:spcPct val="90000"/>
              </a:lnSpc>
              <a:spcBef>
                <a:spcPts val="1200"/>
              </a:spcBef>
              <a:spcAft>
                <a:spcPts val="0"/>
              </a:spcAft>
              <a:buClr>
                <a:schemeClr val="dk1"/>
              </a:buClr>
              <a:buSzPts val="2400"/>
              <a:buFont typeface="Open Sans"/>
              <a:buNone/>
            </a:pPr>
            <a:endParaRPr dirty="0"/>
          </a:p>
          <a:p>
            <a:pPr marL="254000" lvl="0" indent="-254000">
              <a:lnSpc>
                <a:spcPct val="90000"/>
              </a:lnSpc>
              <a:spcBef>
                <a:spcPts val="1200"/>
              </a:spcBef>
              <a:buSzPts val="2400"/>
              <a:buNone/>
            </a:pPr>
            <a:r>
              <a:rPr lang="en" b="1" dirty="0"/>
              <a:t>4. Feature tracking:</a:t>
            </a:r>
            <a:r>
              <a:rPr lang="en" dirty="0"/>
              <a:t> track it, when motion,</a:t>
            </a:r>
            <a:r>
              <a:rPr lang="en-US" dirty="0"/>
              <a:t> feature tracking involves following the detected features across a sequence of images. This is important for applications such as video analysis and motion detection.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ea6e1e89e1_0_1209"/>
          <p:cNvSpPr txBox="1">
            <a:spLocks noGrp="1"/>
          </p:cNvSpPr>
          <p:nvPr>
            <p:ph type="title"/>
          </p:nvPr>
        </p:nvSpPr>
        <p:spPr>
          <a:xfrm>
            <a:off x="342900" y="0"/>
            <a:ext cx="76581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Local features: main components</a:t>
            </a:r>
            <a:endParaRPr/>
          </a:p>
        </p:txBody>
      </p:sp>
      <p:sp>
        <p:nvSpPr>
          <p:cNvPr id="384" name="Google Shape;384;g2ea6e1e89e1_0_1209"/>
          <p:cNvSpPr txBox="1">
            <a:spLocks noGrp="1"/>
          </p:cNvSpPr>
          <p:nvPr>
            <p:ph type="body" idx="1"/>
          </p:nvPr>
        </p:nvSpPr>
        <p:spPr>
          <a:xfrm>
            <a:off x="457200" y="948553"/>
            <a:ext cx="4285800" cy="3795000"/>
          </a:xfrm>
          <a:prstGeom prst="rect">
            <a:avLst/>
          </a:prstGeom>
          <a:noFill/>
          <a:ln>
            <a:noFill/>
          </a:ln>
        </p:spPr>
        <p:txBody>
          <a:bodyPr spcFirstLastPara="1" wrap="square" lIns="68575" tIns="34275" rIns="68575" bIns="34275" anchor="t" anchorCtr="0">
            <a:normAutofit fontScale="70000" lnSpcReduction="20000"/>
          </a:bodyPr>
          <a:lstStyle/>
          <a:p>
            <a:pPr marL="0" lvl="0" indent="0">
              <a:spcBef>
                <a:spcPts val="0"/>
              </a:spcBef>
              <a:buNone/>
            </a:pPr>
            <a:r>
              <a:rPr lang="en" sz="2100" b="1" dirty="0">
                <a:latin typeface="Open Sans"/>
                <a:ea typeface="Open Sans"/>
                <a:cs typeface="Open Sans"/>
                <a:sym typeface="Open Sans"/>
              </a:rPr>
              <a:t>Detection</a:t>
            </a:r>
            <a:r>
              <a:rPr lang="en" sz="2100" dirty="0">
                <a:latin typeface="Open Sans"/>
                <a:ea typeface="Open Sans"/>
                <a:cs typeface="Open Sans"/>
                <a:sym typeface="Open Sans"/>
              </a:rPr>
              <a:t>: Identify the interest points, </a:t>
            </a:r>
            <a:r>
              <a:rPr lang="en-US" dirty="0"/>
              <a:t>which are distinctive and stable features that can be reliably detected across different images. (Technique: SIFT, Harris Corner Detector)</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Description</a:t>
            </a:r>
            <a:r>
              <a:rPr lang="en" sz="2100" dirty="0">
                <a:latin typeface="Open Sans"/>
                <a:ea typeface="Open Sans"/>
                <a:cs typeface="Open Sans"/>
                <a:sym typeface="Open Sans"/>
              </a:rPr>
              <a:t>: Extract vector feature descriptor surrounding each interest point. </a:t>
            </a:r>
            <a:r>
              <a:rPr lang="en-US" dirty="0"/>
              <a:t>These descriptors capture the local image information around the interest points, providing a unique representation. (Technique: histogram of gradient orientations)</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Matching</a:t>
            </a:r>
            <a:r>
              <a:rPr lang="en" sz="2100" dirty="0">
                <a:latin typeface="Open Sans"/>
                <a:ea typeface="Open Sans"/>
                <a:cs typeface="Open Sans"/>
                <a:sym typeface="Open Sans"/>
              </a:rPr>
              <a:t>: Determine correspondence between descriptors in two views. </a:t>
            </a:r>
            <a:r>
              <a:rPr lang="en-US" dirty="0"/>
              <a:t>matching the descriptors from one image to those in another, enabling tasks like image alignment and 3D reconstruction. (Technique: distance metrics like Euclidean distance or cosine similarity + RANSAC to filter out incorrect matches.)</a:t>
            </a:r>
            <a:endParaRPr dirty="0"/>
          </a:p>
        </p:txBody>
      </p:sp>
      <p:pic>
        <p:nvPicPr>
          <p:cNvPr id="385" name="Google Shape;385;g2ea6e1e89e1_0_1209" descr="SIFT1"/>
          <p:cNvPicPr preferRelativeResize="0"/>
          <p:nvPr/>
        </p:nvPicPr>
        <p:blipFill rotWithShape="1">
          <a:blip r:embed="rId3">
            <a:alphaModFix/>
          </a:blip>
          <a:srcRect/>
          <a:stretch/>
        </p:blipFill>
        <p:spPr>
          <a:xfrm>
            <a:off x="5372100" y="800100"/>
            <a:ext cx="1828801" cy="1325166"/>
          </a:xfrm>
          <a:prstGeom prst="rect">
            <a:avLst/>
          </a:prstGeom>
          <a:noFill/>
          <a:ln>
            <a:noFill/>
          </a:ln>
        </p:spPr>
      </p:pic>
      <p:pic>
        <p:nvPicPr>
          <p:cNvPr id="386" name="Google Shape;386;g2ea6e1e89e1_0_1209" descr="SIFT1"/>
          <p:cNvPicPr preferRelativeResize="0"/>
          <p:nvPr/>
        </p:nvPicPr>
        <p:blipFill rotWithShape="1">
          <a:blip r:embed="rId3">
            <a:alphaModFix/>
          </a:blip>
          <a:srcRect/>
          <a:stretch/>
        </p:blipFill>
        <p:spPr>
          <a:xfrm>
            <a:off x="5372100" y="2228850"/>
            <a:ext cx="1828801" cy="1325166"/>
          </a:xfrm>
          <a:prstGeom prst="rect">
            <a:avLst/>
          </a:prstGeom>
          <a:noFill/>
          <a:ln>
            <a:noFill/>
          </a:ln>
        </p:spPr>
      </p:pic>
      <p:grpSp>
        <p:nvGrpSpPr>
          <p:cNvPr id="387" name="Google Shape;387;g2ea6e1e89e1_0_1209"/>
          <p:cNvGrpSpPr/>
          <p:nvPr/>
        </p:nvGrpSpPr>
        <p:grpSpPr>
          <a:xfrm>
            <a:off x="4800764" y="2237092"/>
            <a:ext cx="1730082" cy="893242"/>
            <a:chOff x="4191000" y="4216493"/>
            <a:chExt cx="2666998" cy="1376548"/>
          </a:xfrm>
        </p:grpSpPr>
        <p:sp>
          <p:nvSpPr>
            <p:cNvPr id="388" name="Google Shape;388;g2ea6e1e89e1_0_1209"/>
            <p:cNvSpPr/>
            <p:nvPr/>
          </p:nvSpPr>
          <p:spPr>
            <a:xfrm rot="-1580439">
              <a:off x="6065035" y="5082587"/>
              <a:ext cx="411082" cy="442208"/>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ea6e1e89e1_0_1209"/>
            <p:cNvPicPr preferRelativeResize="0"/>
            <p:nvPr/>
          </p:nvPicPr>
          <p:blipFill rotWithShape="1">
            <a:blip r:embed="rId4">
              <a:alphaModFix/>
            </a:blip>
            <a:srcRect/>
            <a:stretch/>
          </p:blipFill>
          <p:spPr>
            <a:xfrm>
              <a:off x="4191000" y="4216493"/>
              <a:ext cx="2666998" cy="603250"/>
            </a:xfrm>
            <a:prstGeom prst="rect">
              <a:avLst/>
            </a:prstGeom>
            <a:noFill/>
            <a:ln>
              <a:noFill/>
            </a:ln>
          </p:spPr>
        </p:pic>
        <p:cxnSp>
          <p:nvCxnSpPr>
            <p:cNvPr id="390" name="Google Shape;390;g2ea6e1e89e1_0_1209"/>
            <p:cNvCxnSpPr>
              <a:stCxn id="388" idx="1"/>
            </p:cNvCxnSpPr>
            <p:nvPr/>
          </p:nvCxnSpPr>
          <p:spPr>
            <a:xfrm rot="10800000">
              <a:off x="5411076" y="4648491"/>
              <a:ext cx="675300" cy="746400"/>
            </a:xfrm>
            <a:prstGeom prst="curvedConnector2">
              <a:avLst/>
            </a:prstGeom>
            <a:noFill/>
            <a:ln w="9525" cap="flat" cmpd="sng">
              <a:solidFill>
                <a:srgbClr val="FF0000"/>
              </a:solidFill>
              <a:prstDash val="solid"/>
              <a:round/>
              <a:headEnd type="none" w="sm" len="sm"/>
              <a:tailEnd type="stealth" w="med" len="med"/>
            </a:ln>
          </p:spPr>
        </p:cxnSp>
      </p:grpSp>
      <p:grpSp>
        <p:nvGrpSpPr>
          <p:cNvPr id="391" name="Google Shape;391;g2ea6e1e89e1_0_1209"/>
          <p:cNvGrpSpPr/>
          <p:nvPr/>
        </p:nvGrpSpPr>
        <p:grpSpPr>
          <a:xfrm>
            <a:off x="6182174" y="2514192"/>
            <a:ext cx="1819454" cy="1488091"/>
            <a:chOff x="7042516" y="4800600"/>
            <a:chExt cx="2794002" cy="2232025"/>
          </a:xfrm>
        </p:grpSpPr>
        <p:grpSp>
          <p:nvGrpSpPr>
            <p:cNvPr id="392" name="Google Shape;392;g2ea6e1e89e1_0_1209"/>
            <p:cNvGrpSpPr/>
            <p:nvPr/>
          </p:nvGrpSpPr>
          <p:grpSpPr>
            <a:xfrm>
              <a:off x="7042516" y="4800600"/>
              <a:ext cx="2794002" cy="2232025"/>
              <a:chOff x="7042516" y="4800600"/>
              <a:chExt cx="2794002" cy="2232025"/>
            </a:xfrm>
          </p:grpSpPr>
          <p:sp>
            <p:nvSpPr>
              <p:cNvPr id="393" name="Google Shape;393;g2ea6e1e89e1_0_1209"/>
              <p:cNvSpPr/>
              <p:nvPr/>
            </p:nvSpPr>
            <p:spPr>
              <a:xfrm>
                <a:off x="7470393" y="4800600"/>
                <a:ext cx="530400" cy="5340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4" name="Google Shape;394;g2ea6e1e89e1_0_1209"/>
              <p:cNvPicPr preferRelativeResize="0"/>
              <p:nvPr/>
            </p:nvPicPr>
            <p:blipFill rotWithShape="1">
              <a:blip r:embed="rId5">
                <a:alphaModFix/>
              </a:blip>
              <a:srcRect/>
              <a:stretch/>
            </p:blipFill>
            <p:spPr>
              <a:xfrm>
                <a:off x="7042516" y="6429375"/>
                <a:ext cx="2794002" cy="603250"/>
              </a:xfrm>
              <a:prstGeom prst="rect">
                <a:avLst/>
              </a:prstGeom>
              <a:noFill/>
              <a:ln>
                <a:noFill/>
              </a:ln>
            </p:spPr>
          </p:pic>
        </p:grpSp>
        <p:cxnSp>
          <p:nvCxnSpPr>
            <p:cNvPr id="395" name="Google Shape;395;g2ea6e1e89e1_0_1209"/>
            <p:cNvCxnSpPr/>
            <p:nvPr/>
          </p:nvCxnSpPr>
          <p:spPr>
            <a:xfrm rot="5400000">
              <a:off x="6866102" y="5847000"/>
              <a:ext cx="1266900" cy="240900"/>
            </a:xfrm>
            <a:prstGeom prst="curvedConnector3">
              <a:avLst>
                <a:gd name="adj1" fmla="val 347596"/>
              </a:avLst>
            </a:prstGeom>
            <a:noFill/>
            <a:ln w="9525" cap="flat" cmpd="sng">
              <a:solidFill>
                <a:srgbClr val="FF0000"/>
              </a:solidFill>
              <a:prstDash val="solid"/>
              <a:round/>
              <a:headEnd type="none" w="sm" len="sm"/>
              <a:tailEnd type="stealth" w="med" len="med"/>
            </a:ln>
          </p:spPr>
        </p:cxnSp>
      </p:grpSp>
      <p:grpSp>
        <p:nvGrpSpPr>
          <p:cNvPr id="396" name="Google Shape;396;g2ea6e1e89e1_0_1209"/>
          <p:cNvGrpSpPr/>
          <p:nvPr/>
        </p:nvGrpSpPr>
        <p:grpSpPr>
          <a:xfrm>
            <a:off x="4743450" y="4043404"/>
            <a:ext cx="3257550" cy="871547"/>
            <a:chOff x="4800600" y="5391912"/>
            <a:chExt cx="4343400" cy="1161288"/>
          </a:xfrm>
        </p:grpSpPr>
        <p:pic>
          <p:nvPicPr>
            <p:cNvPr id="397" name="Google Shape;397;g2ea6e1e89e1_0_1209"/>
            <p:cNvPicPr preferRelativeResize="0"/>
            <p:nvPr/>
          </p:nvPicPr>
          <p:blipFill rotWithShape="1">
            <a:blip r:embed="rId6">
              <a:alphaModFix/>
            </a:blip>
            <a:srcRect/>
            <a:stretch/>
          </p:blipFill>
          <p:spPr>
            <a:xfrm>
              <a:off x="4800600" y="5391912"/>
              <a:ext cx="2121408" cy="1161288"/>
            </a:xfrm>
            <a:prstGeom prst="rect">
              <a:avLst/>
            </a:prstGeom>
            <a:noFill/>
            <a:ln>
              <a:noFill/>
            </a:ln>
          </p:spPr>
        </p:pic>
        <p:pic>
          <p:nvPicPr>
            <p:cNvPr id="398" name="Google Shape;398;g2ea6e1e89e1_0_1209"/>
            <p:cNvPicPr preferRelativeResize="0"/>
            <p:nvPr/>
          </p:nvPicPr>
          <p:blipFill rotWithShape="1">
            <a:blip r:embed="rId7">
              <a:alphaModFix/>
            </a:blip>
            <a:srcRect/>
            <a:stretch/>
          </p:blipFill>
          <p:spPr>
            <a:xfrm>
              <a:off x="7011052" y="5395686"/>
              <a:ext cx="2132948" cy="1157514"/>
            </a:xfrm>
            <a:prstGeom prst="rect">
              <a:avLst/>
            </a:prstGeom>
            <a:noFill/>
            <a:ln>
              <a:noFill/>
            </a:ln>
          </p:spPr>
        </p:pic>
        <p:cxnSp>
          <p:nvCxnSpPr>
            <p:cNvPr id="399" name="Google Shape;399;g2ea6e1e89e1_0_1209"/>
            <p:cNvCxnSpPr/>
            <p:nvPr/>
          </p:nvCxnSpPr>
          <p:spPr>
            <a:xfrm rot="10800000" flipH="1">
              <a:off x="5562600" y="5562600"/>
              <a:ext cx="1981200" cy="228600"/>
            </a:xfrm>
            <a:prstGeom prst="straightConnector1">
              <a:avLst/>
            </a:prstGeom>
            <a:noFill/>
            <a:ln w="28575" cap="flat" cmpd="sng">
              <a:solidFill>
                <a:schemeClr val="dk2"/>
              </a:solidFill>
              <a:prstDash val="solid"/>
              <a:round/>
              <a:headEnd type="stealth" w="med" len="med"/>
              <a:tailEnd type="stealth" w="med" len="med"/>
            </a:ln>
          </p:spPr>
        </p:cxnSp>
        <p:cxnSp>
          <p:nvCxnSpPr>
            <p:cNvPr id="400" name="Google Shape;400;g2ea6e1e89e1_0_1209"/>
            <p:cNvCxnSpPr/>
            <p:nvPr/>
          </p:nvCxnSpPr>
          <p:spPr>
            <a:xfrm>
              <a:off x="6629400" y="59436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1" name="Google Shape;401;g2ea6e1e89e1_0_1209"/>
            <p:cNvCxnSpPr/>
            <p:nvPr/>
          </p:nvCxnSpPr>
          <p:spPr>
            <a:xfrm>
              <a:off x="5410200" y="62484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2" name="Google Shape;402;g2ea6e1e89e1_0_1209"/>
            <p:cNvCxnSpPr/>
            <p:nvPr/>
          </p:nvCxnSpPr>
          <p:spPr>
            <a:xfrm rot="10800000" flipH="1">
              <a:off x="5334000" y="5791200"/>
              <a:ext cx="2133600" cy="228600"/>
            </a:xfrm>
            <a:prstGeom prst="straightConnector1">
              <a:avLst/>
            </a:prstGeom>
            <a:noFill/>
            <a:ln w="28575" cap="flat" cmpd="sng">
              <a:solidFill>
                <a:schemeClr val="dk2"/>
              </a:solidFill>
              <a:prstDash val="solid"/>
              <a:round/>
              <a:headEnd type="stealth" w="med" len="med"/>
              <a:tailEnd type="stealth" w="med" len="med"/>
            </a:ln>
          </p:spPr>
        </p:cxnSp>
      </p:grpSp>
      <p:sp>
        <p:nvSpPr>
          <p:cNvPr id="403" name="Google Shape;403;g2ea6e1e89e1_0_1209"/>
          <p:cNvSpPr txBox="1"/>
          <p:nvPr/>
        </p:nvSpPr>
        <p:spPr>
          <a:xfrm>
            <a:off x="7486650" y="4928775"/>
            <a:ext cx="1657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Open Sans"/>
                <a:ea typeface="Open Sans"/>
                <a:cs typeface="Open Sans"/>
                <a:sym typeface="Open Sans"/>
              </a:rPr>
              <a:t>Credit: Kristen Grauman</a:t>
            </a:r>
            <a:endParaRPr sz="900" b="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F5E-F121-0B4B-ED98-7803B594B6BE}"/>
              </a:ext>
            </a:extLst>
          </p:cNvPr>
          <p:cNvSpPr>
            <a:spLocks noGrp="1"/>
          </p:cNvSpPr>
          <p:nvPr>
            <p:ph type="title"/>
          </p:nvPr>
        </p:nvSpPr>
        <p:spPr/>
        <p:txBody>
          <a:bodyPr/>
          <a:lstStyle/>
          <a:p>
            <a:r>
              <a:rPr lang="en-US" dirty="0"/>
              <a:t>SIFT - What</a:t>
            </a:r>
          </a:p>
        </p:txBody>
      </p:sp>
      <p:sp>
        <p:nvSpPr>
          <p:cNvPr id="3" name="Text Placeholder 2">
            <a:extLst>
              <a:ext uri="{FF2B5EF4-FFF2-40B4-BE49-F238E27FC236}">
                <a16:creationId xmlns:a16="http://schemas.microsoft.com/office/drawing/2014/main" id="{40B493BD-1FA7-91F3-0C80-98C962CE1A18}"/>
              </a:ext>
            </a:extLst>
          </p:cNvPr>
          <p:cNvSpPr>
            <a:spLocks noGrp="1"/>
          </p:cNvSpPr>
          <p:nvPr>
            <p:ph type="body" idx="1"/>
          </p:nvPr>
        </p:nvSpPr>
        <p:spPr/>
        <p:txBody>
          <a:bodyPr/>
          <a:lstStyle/>
          <a:p>
            <a:pPr fontAlgn="base"/>
            <a:r>
              <a:rPr lang="en-US" b="1" dirty="0"/>
              <a:t>SIFT (Scale Invariant Feature Transform)</a:t>
            </a:r>
            <a:r>
              <a:rPr lang="en-US" dirty="0"/>
              <a:t> Detector is used in the detection of </a:t>
            </a:r>
            <a:r>
              <a:rPr lang="en-US" b="1" u="sng" dirty="0">
                <a:hlinkClick r:id="rId2"/>
              </a:rPr>
              <a:t>interest points</a:t>
            </a:r>
            <a:r>
              <a:rPr lang="en-US" dirty="0"/>
              <a:t> on an input image. It allows the identification of localized features in images which is essential in applications such as: </a:t>
            </a:r>
            <a:br>
              <a:rPr lang="en-US" dirty="0"/>
            </a:br>
            <a:r>
              <a:rPr lang="en-US" dirty="0"/>
              <a:t> </a:t>
            </a:r>
          </a:p>
          <a:p>
            <a:pPr lvl="1" fontAlgn="base"/>
            <a:r>
              <a:rPr lang="en-US" dirty="0"/>
              <a:t>Object Recognition in Images</a:t>
            </a:r>
          </a:p>
          <a:p>
            <a:pPr lvl="1" fontAlgn="base"/>
            <a:r>
              <a:rPr lang="en-US" dirty="0"/>
              <a:t>Path detection and obstacle avoidance algorithms</a:t>
            </a:r>
          </a:p>
          <a:p>
            <a:pPr lvl="1" fontAlgn="base"/>
            <a:r>
              <a:rPr lang="en-US" dirty="0"/>
              <a:t>Gesture recognition, Mosaic generation, etc.</a:t>
            </a:r>
          </a:p>
        </p:txBody>
      </p:sp>
    </p:spTree>
    <p:extLst>
      <p:ext uri="{BB962C8B-B14F-4D97-AF65-F5344CB8AC3E}">
        <p14:creationId xmlns:p14="http://schemas.microsoft.com/office/powerpoint/2010/main" val="2686241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ea6e1e89e1_0_10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 Key point Extraction</a:t>
            </a:r>
            <a:endParaRPr/>
          </a:p>
        </p:txBody>
      </p:sp>
      <p:sp>
        <p:nvSpPr>
          <p:cNvPr id="409" name="Google Shape;409;g2ea6e1e89e1_0_10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500" dirty="0"/>
              <a:t>Stands for scale invariant feature transform  </a:t>
            </a:r>
            <a:endParaRPr sz="1500" dirty="0"/>
          </a:p>
          <a:p>
            <a:pPr marL="457200" lvl="0" indent="-342900" algn="l" rtl="0">
              <a:spcBef>
                <a:spcPts val="0"/>
              </a:spcBef>
              <a:spcAft>
                <a:spcPts val="0"/>
              </a:spcAft>
              <a:buSzPts val="1800"/>
              <a:buChar char="●"/>
            </a:pPr>
            <a:r>
              <a:rPr lang="en" sz="1500" dirty="0"/>
              <a:t>Patented by university of British Columbia  </a:t>
            </a:r>
            <a:endParaRPr sz="1500" dirty="0"/>
          </a:p>
          <a:p>
            <a:pPr marL="457200" lvl="0" indent="-342900" algn="l" rtl="0">
              <a:spcBef>
                <a:spcPts val="0"/>
              </a:spcBef>
              <a:spcAft>
                <a:spcPts val="0"/>
              </a:spcAft>
              <a:buSzPts val="1800"/>
              <a:buChar char="●"/>
            </a:pPr>
            <a:r>
              <a:rPr lang="en" sz="1500" dirty="0"/>
              <a:t>Similar/mimics to the one used in primate visual system (human, ape, monkey, etc.) </a:t>
            </a:r>
            <a:endParaRPr sz="1500" dirty="0"/>
          </a:p>
          <a:p>
            <a:pPr lvl="0"/>
            <a:r>
              <a:rPr lang="en" sz="1500" dirty="0"/>
              <a:t>Transforms image data into scale invariant coordinates, </a:t>
            </a:r>
            <a:r>
              <a:rPr lang="en-US" sz="1500" dirty="0"/>
              <a:t>allowing it to detect features that remain consistent despite changes in scale, making it robust for various applications like object recognition and image matching.</a:t>
            </a:r>
            <a:br>
              <a:rPr lang="en-US" sz="1500" dirty="0"/>
            </a:br>
            <a:endParaRPr sz="1500" dirty="0"/>
          </a:p>
        </p:txBody>
      </p:sp>
      <p:pic>
        <p:nvPicPr>
          <p:cNvPr id="410" name="Google Shape;410;g2ea6e1e89e1_0_1071"/>
          <p:cNvPicPr preferRelativeResize="0"/>
          <p:nvPr/>
        </p:nvPicPr>
        <p:blipFill>
          <a:blip r:embed="rId3">
            <a:alphaModFix/>
          </a:blip>
          <a:stretch>
            <a:fillRect/>
          </a:stretch>
        </p:blipFill>
        <p:spPr>
          <a:xfrm>
            <a:off x="5947850" y="2932497"/>
            <a:ext cx="2425800" cy="1579401"/>
          </a:xfrm>
          <a:prstGeom prst="rect">
            <a:avLst/>
          </a:prstGeom>
          <a:noFill/>
          <a:ln>
            <a:noFill/>
          </a:ln>
        </p:spPr>
      </p:pic>
      <p:sp>
        <p:nvSpPr>
          <p:cNvPr id="411" name="Google Shape;411;g2ea6e1e89e1_0_1071"/>
          <p:cNvSpPr txBox="1"/>
          <p:nvPr/>
        </p:nvSpPr>
        <p:spPr>
          <a:xfrm>
            <a:off x="6035314" y="4453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David Lowe, UBC</a:t>
            </a:r>
            <a:endParaRPr/>
          </a:p>
        </p:txBody>
      </p:sp>
      <p:sp>
        <p:nvSpPr>
          <p:cNvPr id="412" name="Google Shape;412;g2ea6e1e89e1_0_1071"/>
          <p:cNvSpPr txBox="1"/>
          <p:nvPr/>
        </p:nvSpPr>
        <p:spPr>
          <a:xfrm>
            <a:off x="0" y="4738175"/>
            <a:ext cx="940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D. Lowe. Distinctive image features from scale-invariant key points., International Journal of Computer Vision 2004.</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22adbb763d_0_345"/>
          <p:cNvSpPr txBox="1">
            <a:spLocks noGrp="1"/>
          </p:cNvSpPr>
          <p:nvPr>
            <p:ph type="title"/>
          </p:nvPr>
        </p:nvSpPr>
        <p:spPr>
          <a:xfrm>
            <a:off x="685800" y="57150"/>
            <a:ext cx="7772400" cy="628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SIFT</a:t>
            </a:r>
            <a:endParaRPr/>
          </a:p>
        </p:txBody>
      </p:sp>
      <p:sp>
        <p:nvSpPr>
          <p:cNvPr id="418" name="Google Shape;418;g322adbb763d_0_345"/>
          <p:cNvSpPr txBox="1">
            <a:spLocks noGrp="1"/>
          </p:cNvSpPr>
          <p:nvPr>
            <p:ph type="body" idx="1"/>
          </p:nvPr>
        </p:nvSpPr>
        <p:spPr>
          <a:xfrm>
            <a:off x="98748" y="5715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r>
              <a:rPr lang="en" b="1" dirty="0"/>
              <a:t>SIFT Algorithm intuition</a:t>
            </a:r>
            <a:endParaRPr b="1" dirty="0"/>
          </a:p>
        </p:txBody>
      </p:sp>
      <p:sp>
        <p:nvSpPr>
          <p:cNvPr id="419" name="Google Shape;419;g322adbb763d_0_345"/>
          <p:cNvSpPr txBox="1">
            <a:spLocks noGrp="1"/>
          </p:cNvSpPr>
          <p:nvPr>
            <p:ph type="body" idx="2"/>
          </p:nvPr>
        </p:nvSpPr>
        <p:spPr>
          <a:xfrm>
            <a:off x="4648200" y="68580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endParaRPr/>
          </a:p>
        </p:txBody>
      </p:sp>
      <p:pic>
        <p:nvPicPr>
          <p:cNvPr id="420" name="Google Shape;420;g322adbb763d_0_345"/>
          <p:cNvPicPr preferRelativeResize="0"/>
          <p:nvPr/>
        </p:nvPicPr>
        <p:blipFill>
          <a:blip r:embed="rId3">
            <a:alphaModFix/>
          </a:blip>
          <a:stretch>
            <a:fillRect/>
          </a:stretch>
        </p:blipFill>
        <p:spPr>
          <a:xfrm>
            <a:off x="3402125" y="0"/>
            <a:ext cx="5643127" cy="4931599"/>
          </a:xfrm>
          <a:prstGeom prst="rect">
            <a:avLst/>
          </a:prstGeom>
          <a:noFill/>
          <a:ln>
            <a:noFill/>
          </a:ln>
        </p:spPr>
      </p:pic>
      <p:sp>
        <p:nvSpPr>
          <p:cNvPr id="3" name="TextBox 2">
            <a:extLst>
              <a:ext uri="{FF2B5EF4-FFF2-40B4-BE49-F238E27FC236}">
                <a16:creationId xmlns:a16="http://schemas.microsoft.com/office/drawing/2014/main" id="{C068694F-3D39-5517-2933-3FCC1FB9B1CB}"/>
              </a:ext>
            </a:extLst>
          </p:cNvPr>
          <p:cNvSpPr txBox="1"/>
          <p:nvPr/>
        </p:nvSpPr>
        <p:spPr>
          <a:xfrm>
            <a:off x="98748" y="472262"/>
            <a:ext cx="3522428" cy="4370427"/>
          </a:xfrm>
          <a:prstGeom prst="rect">
            <a:avLst/>
          </a:prstGeom>
          <a:noFill/>
        </p:spPr>
        <p:txBody>
          <a:bodyPr wrap="square">
            <a:spAutoFit/>
          </a:bodyPr>
          <a:lstStyle/>
          <a:p>
            <a:pPr algn="l">
              <a:lnSpc>
                <a:spcPts val="1500"/>
              </a:lnSpc>
              <a:buNone/>
            </a:pPr>
            <a:r>
              <a:rPr lang="en-US" sz="1200" b="0" i="0" dirty="0">
                <a:solidFill>
                  <a:srgbClr val="424242"/>
                </a:solidFill>
                <a:effectLst/>
                <a:latin typeface="Segoe UI" panose="020B0502040204020203" pitchFamily="34" charset="0"/>
              </a:rPr>
              <a:t>An analogy for understanding the SIFT algorithm is to think of it like a </a:t>
            </a:r>
            <a:r>
              <a:rPr lang="en-US" sz="1200" b="1" i="0" dirty="0">
                <a:solidFill>
                  <a:srgbClr val="424242"/>
                </a:solidFill>
                <a:effectLst/>
                <a:latin typeface="Segoe UI" panose="020B0502040204020203" pitchFamily="34" charset="0"/>
              </a:rPr>
              <a:t>detective identifying and matching fingerprints at a crime scene</a:t>
            </a:r>
            <a:r>
              <a:rPr lang="en-US" sz="1200" b="0" i="0" dirty="0">
                <a:solidFill>
                  <a:srgbClr val="424242"/>
                </a:solidFill>
                <a:effectLst/>
                <a:latin typeface="Segoe UI" panose="020B0502040204020203" pitchFamily="34" charset="0"/>
              </a:rPr>
              <a:t>:</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err="1">
                <a:solidFill>
                  <a:srgbClr val="424242"/>
                </a:solidFill>
                <a:effectLst/>
                <a:latin typeface="Segoe UI" panose="020B0502040204020203" pitchFamily="34" charset="0"/>
              </a:rPr>
              <a:t>Keypoint</a:t>
            </a:r>
            <a:r>
              <a:rPr lang="en-US" sz="1200" b="1" i="0" dirty="0">
                <a:solidFill>
                  <a:srgbClr val="424242"/>
                </a:solidFill>
                <a:effectLst/>
                <a:latin typeface="Segoe UI" panose="020B0502040204020203" pitchFamily="34" charset="0"/>
              </a:rPr>
              <a:t> Detection</a:t>
            </a:r>
            <a:r>
              <a:rPr lang="en-US" sz="1200" b="0" i="0" dirty="0">
                <a:solidFill>
                  <a:srgbClr val="424242"/>
                </a:solidFill>
                <a:effectLst/>
                <a:latin typeface="Segoe UI" panose="020B0502040204020203" pitchFamily="34" charset="0"/>
              </a:rPr>
              <a:t>: Imagine the detective is looking for fingerprints at a scene. These fingerprints are like the </a:t>
            </a:r>
            <a:r>
              <a:rPr lang="en-US" sz="1200" b="0" i="0" dirty="0" err="1">
                <a:solidFill>
                  <a:srgbClr val="424242"/>
                </a:solidFill>
                <a:effectLst/>
                <a:latin typeface="Segoe UI" panose="020B0502040204020203" pitchFamily="34" charset="0"/>
              </a:rPr>
              <a:t>keypoints</a:t>
            </a:r>
            <a:r>
              <a:rPr lang="en-US" sz="1200" b="0" i="0" dirty="0">
                <a:solidFill>
                  <a:srgbClr val="424242"/>
                </a:solidFill>
                <a:effectLst/>
                <a:latin typeface="Segoe UI" panose="020B0502040204020203" pitchFamily="34" charset="0"/>
              </a:rPr>
              <a:t> in an image—distinctive and unique patterns that stand out from the rest of the surface.</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Descriptor Representation</a:t>
            </a:r>
            <a:r>
              <a:rPr lang="en-US" sz="1200" b="0" i="0" dirty="0">
                <a:solidFill>
                  <a:srgbClr val="424242"/>
                </a:solidFill>
                <a:effectLst/>
                <a:latin typeface="Segoe UI" panose="020B0502040204020203" pitchFamily="34" charset="0"/>
              </a:rPr>
              <a:t>: Once a fingerprint is found, the detective analyzes its unique ridges and patterns, creating a detailed record. This is similar to how SIFT creates a descriptor for each </a:t>
            </a:r>
            <a:r>
              <a:rPr lang="en-US" sz="1200" b="0" i="0" dirty="0" err="1">
                <a:solidFill>
                  <a:srgbClr val="424242"/>
                </a:solidFill>
                <a:effectLst/>
                <a:latin typeface="Segoe UI" panose="020B0502040204020203" pitchFamily="34" charset="0"/>
              </a:rPr>
              <a:t>keypoint</a:t>
            </a:r>
            <a:r>
              <a:rPr lang="en-US" sz="1200" b="0" i="0" dirty="0">
                <a:solidFill>
                  <a:srgbClr val="424242"/>
                </a:solidFill>
                <a:effectLst/>
                <a:latin typeface="Segoe UI" panose="020B0502040204020203" pitchFamily="34" charset="0"/>
              </a:rPr>
              <a:t>, capturing the local image details.</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Feature Matching</a:t>
            </a:r>
            <a:r>
              <a:rPr lang="en-US" sz="1200" b="0" i="0" dirty="0">
                <a:solidFill>
                  <a:srgbClr val="424242"/>
                </a:solidFill>
                <a:effectLst/>
                <a:latin typeface="Segoe UI" panose="020B0502040204020203" pitchFamily="34" charset="0"/>
              </a:rPr>
              <a:t>: The detective then compares the recorded fingerprints with those in a database to find matches. Similarly, SIFT compares descriptors from different images to identify corresponding features, even if the fingerprints (or features) are smudged or partially visible.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ea6e1e89e1_0_10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a:t>
            </a:r>
            <a:endParaRPr/>
          </a:p>
        </p:txBody>
      </p:sp>
      <p:sp>
        <p:nvSpPr>
          <p:cNvPr id="426" name="Google Shape;426;g2ea6e1e89e1_0_10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Extracting distinctive invariant features</a:t>
            </a:r>
            <a:endParaRPr/>
          </a:p>
          <a:p>
            <a:pPr marL="914400" lvl="1" indent="-317500" algn="l" rtl="0">
              <a:spcBef>
                <a:spcPts val="0"/>
              </a:spcBef>
              <a:spcAft>
                <a:spcPts val="0"/>
              </a:spcAft>
              <a:buSzPts val="1400"/>
              <a:buChar char="○"/>
            </a:pPr>
            <a:r>
              <a:rPr lang="en"/>
              <a:t>Correctly matched against a large database of features from many images</a:t>
            </a:r>
            <a:endParaRPr/>
          </a:p>
          <a:p>
            <a:pPr marL="457200" lvl="0" indent="-342900" algn="l" rtl="0">
              <a:spcBef>
                <a:spcPts val="0"/>
              </a:spcBef>
              <a:spcAft>
                <a:spcPts val="0"/>
              </a:spcAft>
              <a:buSzPts val="1800"/>
              <a:buChar char="●"/>
            </a:pPr>
            <a:r>
              <a:rPr lang="en"/>
              <a:t>Invariance to image scale and rotation</a:t>
            </a:r>
            <a:endParaRPr/>
          </a:p>
          <a:p>
            <a:pPr marL="457200" lvl="0" indent="-342900" algn="l" rtl="0">
              <a:spcBef>
                <a:spcPts val="0"/>
              </a:spcBef>
              <a:spcAft>
                <a:spcPts val="0"/>
              </a:spcAft>
              <a:buSzPts val="1800"/>
              <a:buChar char="●"/>
            </a:pPr>
            <a:r>
              <a:rPr lang="en"/>
              <a:t>Robustness to</a:t>
            </a:r>
            <a:endParaRPr/>
          </a:p>
          <a:p>
            <a:pPr marL="914400" lvl="1" indent="-317500" algn="l" rtl="0">
              <a:spcBef>
                <a:spcPts val="0"/>
              </a:spcBef>
              <a:spcAft>
                <a:spcPts val="0"/>
              </a:spcAft>
              <a:buSzPts val="1400"/>
              <a:buChar char="○"/>
            </a:pPr>
            <a:r>
              <a:rPr lang="en"/>
              <a:t>Affine distortion,</a:t>
            </a:r>
            <a:endParaRPr/>
          </a:p>
          <a:p>
            <a:pPr marL="914400" lvl="1" indent="-317500" algn="l" rtl="0">
              <a:spcBef>
                <a:spcPts val="0"/>
              </a:spcBef>
              <a:spcAft>
                <a:spcPts val="0"/>
              </a:spcAft>
              <a:buSzPts val="1400"/>
              <a:buChar char="○"/>
            </a:pPr>
            <a:r>
              <a:rPr lang="en"/>
              <a:t>Change in 3D viewpoint,</a:t>
            </a:r>
            <a:endParaRPr/>
          </a:p>
          <a:p>
            <a:pPr marL="914400" lvl="1" indent="-317500" algn="l" rtl="0">
              <a:spcBef>
                <a:spcPts val="0"/>
              </a:spcBef>
              <a:spcAft>
                <a:spcPts val="0"/>
              </a:spcAft>
              <a:buSzPts val="1400"/>
              <a:buChar char="○"/>
            </a:pPr>
            <a:r>
              <a:rPr lang="en"/>
              <a:t>Addition of noise,</a:t>
            </a:r>
            <a:endParaRPr/>
          </a:p>
          <a:p>
            <a:pPr marL="914400" lvl="1" indent="-317500" algn="l" rtl="0">
              <a:spcBef>
                <a:spcPts val="0"/>
              </a:spcBef>
              <a:spcAft>
                <a:spcPts val="0"/>
              </a:spcAft>
              <a:buSzPts val="1400"/>
              <a:buChar char="○"/>
            </a:pPr>
            <a:r>
              <a:rPr lang="en"/>
              <a:t>Change in illumination.</a:t>
            </a:r>
            <a:endParaRPr/>
          </a:p>
          <a:p>
            <a:pPr marL="45720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2"/>
          <p:cNvPicPr preferRelativeResize="0"/>
          <p:nvPr/>
        </p:nvPicPr>
        <p:blipFill rotWithShape="1">
          <a:blip r:embed="rId3">
            <a:alphaModFix/>
          </a:blip>
          <a:srcRect/>
          <a:stretch/>
        </p:blipFill>
        <p:spPr>
          <a:xfrm>
            <a:off x="860100" y="304800"/>
            <a:ext cx="6677059"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2ea6e1e89e1_1_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Raw image matching</a:t>
            </a:r>
            <a:endParaRPr/>
          </a:p>
        </p:txBody>
      </p:sp>
      <p:pic>
        <p:nvPicPr>
          <p:cNvPr id="437" name="Google Shape;437;g2ea6e1e89e1_1_73"/>
          <p:cNvPicPr preferRelativeResize="0"/>
          <p:nvPr/>
        </p:nvPicPr>
        <p:blipFill>
          <a:blip r:embed="rId3">
            <a:alphaModFix/>
          </a:blip>
          <a:stretch>
            <a:fillRect/>
          </a:stretch>
        </p:blipFill>
        <p:spPr>
          <a:xfrm>
            <a:off x="152400" y="1170125"/>
            <a:ext cx="5258598" cy="2287801"/>
          </a:xfrm>
          <a:prstGeom prst="rect">
            <a:avLst/>
          </a:prstGeom>
          <a:noFill/>
          <a:ln>
            <a:noFill/>
          </a:ln>
        </p:spPr>
      </p:pic>
      <p:pic>
        <p:nvPicPr>
          <p:cNvPr id="438" name="Google Shape;438;g2ea6e1e89e1_1_73"/>
          <p:cNvPicPr preferRelativeResize="0"/>
          <p:nvPr/>
        </p:nvPicPr>
        <p:blipFill>
          <a:blip r:embed="rId4">
            <a:alphaModFix/>
          </a:blip>
          <a:stretch>
            <a:fillRect/>
          </a:stretch>
        </p:blipFill>
        <p:spPr>
          <a:xfrm>
            <a:off x="5592025" y="1060663"/>
            <a:ext cx="3349427" cy="1453825"/>
          </a:xfrm>
          <a:prstGeom prst="rect">
            <a:avLst/>
          </a:prstGeom>
          <a:noFill/>
          <a:ln>
            <a:noFill/>
          </a:ln>
        </p:spPr>
      </p:pic>
      <p:pic>
        <p:nvPicPr>
          <p:cNvPr id="439" name="Google Shape;439;g2ea6e1e89e1_1_73"/>
          <p:cNvPicPr preferRelativeResize="0"/>
          <p:nvPr/>
        </p:nvPicPr>
        <p:blipFill>
          <a:blip r:embed="rId5">
            <a:alphaModFix/>
          </a:blip>
          <a:stretch>
            <a:fillRect/>
          </a:stretch>
        </p:blipFill>
        <p:spPr>
          <a:xfrm>
            <a:off x="5592025" y="2698650"/>
            <a:ext cx="3349426" cy="1547571"/>
          </a:xfrm>
          <a:prstGeom prst="rect">
            <a:avLst/>
          </a:prstGeom>
          <a:noFill/>
          <a:ln>
            <a:noFill/>
          </a:ln>
        </p:spPr>
      </p:pic>
      <p:pic>
        <p:nvPicPr>
          <p:cNvPr id="440" name="Google Shape;440;g2ea6e1e89e1_1_73"/>
          <p:cNvPicPr preferRelativeResize="0"/>
          <p:nvPr/>
        </p:nvPicPr>
        <p:blipFill>
          <a:blip r:embed="rId6">
            <a:alphaModFix/>
          </a:blip>
          <a:stretch>
            <a:fillRect/>
          </a:stretch>
        </p:blipFill>
        <p:spPr>
          <a:xfrm>
            <a:off x="2011100" y="3610326"/>
            <a:ext cx="2756226" cy="1347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
          <p:cNvPicPr preferRelativeResize="0"/>
          <p:nvPr/>
        </p:nvPicPr>
        <p:blipFill rotWithShape="1">
          <a:blip r:embed="rId3">
            <a:alphaModFix/>
          </a:blip>
          <a:srcRect/>
          <a:stretch/>
        </p:blipFill>
        <p:spPr>
          <a:xfrm>
            <a:off x="1233475" y="228125"/>
            <a:ext cx="6677059"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
          <p:cNvPicPr preferRelativeResize="0"/>
          <p:nvPr/>
        </p:nvPicPr>
        <p:blipFill rotWithShape="1">
          <a:blip r:embed="rId3">
            <a:alphaModFix/>
          </a:blip>
          <a:srcRect/>
          <a:stretch/>
        </p:blipFill>
        <p:spPr>
          <a:xfrm>
            <a:off x="2059675" y="304800"/>
            <a:ext cx="6934444" cy="4838701"/>
          </a:xfrm>
          <a:prstGeom prst="rect">
            <a:avLst/>
          </a:prstGeom>
          <a:noFill/>
          <a:ln>
            <a:noFill/>
          </a:ln>
        </p:spPr>
      </p:pic>
      <p:sp>
        <p:nvSpPr>
          <p:cNvPr id="451" name="Google Shape;451;p4"/>
          <p:cNvSpPr txBox="1"/>
          <p:nvPr/>
        </p:nvSpPr>
        <p:spPr>
          <a:xfrm>
            <a:off x="124725" y="1698500"/>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a:t>
            </a:r>
            <a:r>
              <a:rPr lang="en" b="1"/>
              <a:t>blob</a:t>
            </a:r>
            <a:r>
              <a:rPr lang="en"/>
              <a:t> is a patch or area of interest in an image that is identified at different scales. The term "blob" is used loosely to describe a patch with a local appearance is essentially a region in the image characterized by significant intensity changes, detected via scale-space analysis and refined for robustness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
          <p:cNvPicPr preferRelativeResize="0"/>
          <p:nvPr/>
        </p:nvPicPr>
        <p:blipFill rotWithShape="1">
          <a:blip r:embed="rId3">
            <a:alphaModFix/>
          </a:blip>
          <a:srcRect/>
          <a:stretch/>
        </p:blipFill>
        <p:spPr>
          <a:xfrm>
            <a:off x="828025" y="248350"/>
            <a:ext cx="6934444" cy="4838701"/>
          </a:xfrm>
          <a:prstGeom prst="rect">
            <a:avLst/>
          </a:prstGeom>
          <a:noFill/>
          <a:ln>
            <a:noFill/>
          </a:ln>
        </p:spPr>
      </p:pic>
      <p:pic>
        <p:nvPicPr>
          <p:cNvPr id="457" name="Google Shape;457;p5"/>
          <p:cNvPicPr preferRelativeResize="0"/>
          <p:nvPr/>
        </p:nvPicPr>
        <p:blipFill>
          <a:blip r:embed="rId4">
            <a:alphaModFix/>
          </a:blip>
          <a:stretch>
            <a:fillRect/>
          </a:stretch>
        </p:blipFill>
        <p:spPr>
          <a:xfrm>
            <a:off x="8036924" y="303825"/>
            <a:ext cx="805524" cy="671830"/>
          </a:xfrm>
          <a:prstGeom prst="rect">
            <a:avLst/>
          </a:prstGeom>
          <a:noFill/>
          <a:ln>
            <a:noFill/>
          </a:ln>
        </p:spPr>
      </p:pic>
      <p:pic>
        <p:nvPicPr>
          <p:cNvPr id="458" name="Google Shape;458;p5"/>
          <p:cNvPicPr preferRelativeResize="0"/>
          <p:nvPr/>
        </p:nvPicPr>
        <p:blipFill>
          <a:blip r:embed="rId5">
            <a:alphaModFix/>
          </a:blip>
          <a:stretch>
            <a:fillRect/>
          </a:stretch>
        </p:blipFill>
        <p:spPr>
          <a:xfrm>
            <a:off x="8065875" y="1188900"/>
            <a:ext cx="805524" cy="681850"/>
          </a:xfrm>
          <a:prstGeom prst="rect">
            <a:avLst/>
          </a:prstGeom>
          <a:noFill/>
          <a:ln>
            <a:noFill/>
          </a:ln>
        </p:spPr>
      </p:pic>
      <p:pic>
        <p:nvPicPr>
          <p:cNvPr id="459" name="Google Shape;459;p5"/>
          <p:cNvPicPr preferRelativeResize="0"/>
          <p:nvPr/>
        </p:nvPicPr>
        <p:blipFill>
          <a:blip r:embed="rId6">
            <a:alphaModFix/>
          </a:blip>
          <a:stretch>
            <a:fillRect/>
          </a:stretch>
        </p:blipFill>
        <p:spPr>
          <a:xfrm>
            <a:off x="8065875" y="2132696"/>
            <a:ext cx="805525" cy="6880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
          <p:cNvPicPr preferRelativeResize="0"/>
          <p:nvPr/>
        </p:nvPicPr>
        <p:blipFill rotWithShape="1">
          <a:blip r:embed="rId3">
            <a:alphaModFix/>
          </a:blip>
          <a:srcRect/>
          <a:stretch/>
        </p:blipFill>
        <p:spPr>
          <a:xfrm>
            <a:off x="934750" y="248375"/>
            <a:ext cx="6651386"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7"/>
          <p:cNvPicPr preferRelativeResize="0"/>
          <p:nvPr/>
        </p:nvPicPr>
        <p:blipFill rotWithShape="1">
          <a:blip r:embed="rId3">
            <a:alphaModFix/>
          </a:blip>
          <a:srcRect/>
          <a:stretch/>
        </p:blipFill>
        <p:spPr>
          <a:xfrm>
            <a:off x="1015825" y="257950"/>
            <a:ext cx="6456289"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4AB2-B7CC-F99B-778E-D370B723B0C0}"/>
              </a:ext>
            </a:extLst>
          </p:cNvPr>
          <p:cNvSpPr>
            <a:spLocks noGrp="1"/>
          </p:cNvSpPr>
          <p:nvPr>
            <p:ph type="title"/>
          </p:nvPr>
        </p:nvSpPr>
        <p:spPr/>
        <p:txBody>
          <a:bodyPr/>
          <a:lstStyle/>
          <a:p>
            <a:r>
              <a:rPr lang="en-US" dirty="0"/>
              <a:t>Motivation - SIFT</a:t>
            </a:r>
          </a:p>
        </p:txBody>
      </p:sp>
      <p:sp>
        <p:nvSpPr>
          <p:cNvPr id="3" name="Text Placeholder 2">
            <a:extLst>
              <a:ext uri="{FF2B5EF4-FFF2-40B4-BE49-F238E27FC236}">
                <a16:creationId xmlns:a16="http://schemas.microsoft.com/office/drawing/2014/main" id="{92A9752E-85AF-AF1F-7D03-2C0A69823E04}"/>
              </a:ext>
            </a:extLst>
          </p:cNvPr>
          <p:cNvSpPr>
            <a:spLocks noGrp="1"/>
          </p:cNvSpPr>
          <p:nvPr>
            <p:ph type="body" idx="1"/>
          </p:nvPr>
        </p:nvSpPr>
        <p:spPr/>
        <p:txBody>
          <a:bodyPr/>
          <a:lstStyle/>
          <a:p>
            <a:r>
              <a:rPr lang="en-US" dirty="0"/>
              <a:t>Why do we need something like SIFT?</a:t>
            </a:r>
          </a:p>
          <a:p>
            <a:r>
              <a:rPr lang="en-US" dirty="0"/>
              <a:t>In real-world images, objects may:</a:t>
            </a:r>
          </a:p>
          <a:p>
            <a:pPr lvl="1"/>
            <a:r>
              <a:rPr lang="en-US" dirty="0"/>
              <a:t>Appear at different </a:t>
            </a:r>
            <a:r>
              <a:rPr lang="en-US" b="1" dirty="0"/>
              <a:t>scales</a:t>
            </a:r>
            <a:r>
              <a:rPr lang="en-US" dirty="0"/>
              <a:t> (near vs. far),</a:t>
            </a:r>
          </a:p>
          <a:p>
            <a:pPr lvl="1"/>
            <a:r>
              <a:rPr lang="en-US" dirty="0"/>
              <a:t>Be </a:t>
            </a:r>
            <a:r>
              <a:rPr lang="en-US" b="1" dirty="0"/>
              <a:t>rotated</a:t>
            </a:r>
            <a:r>
              <a:rPr lang="en-US" dirty="0"/>
              <a:t>,</a:t>
            </a:r>
          </a:p>
          <a:p>
            <a:pPr lvl="1"/>
            <a:r>
              <a:rPr lang="en-US" dirty="0"/>
              <a:t>Be partially </a:t>
            </a:r>
            <a:r>
              <a:rPr lang="en-US" b="1" dirty="0"/>
              <a:t>occluded</a:t>
            </a:r>
            <a:r>
              <a:rPr lang="en-US" dirty="0"/>
              <a:t>,</a:t>
            </a:r>
          </a:p>
          <a:p>
            <a:pPr lvl="1"/>
            <a:r>
              <a:rPr lang="en-US" dirty="0"/>
              <a:t>Be taken under different </a:t>
            </a:r>
            <a:r>
              <a:rPr lang="en-US" b="1" dirty="0"/>
              <a:t>lighting</a:t>
            </a:r>
            <a:r>
              <a:rPr lang="en-US" dirty="0"/>
              <a:t> conditions.</a:t>
            </a:r>
          </a:p>
          <a:p>
            <a:r>
              <a:rPr lang="en-US" dirty="0"/>
              <a:t>We need feature descriptors that are:</a:t>
            </a:r>
          </a:p>
          <a:p>
            <a:r>
              <a:rPr lang="en-US" b="1" dirty="0"/>
              <a:t>Invariant to scale and rotation</a:t>
            </a:r>
            <a:r>
              <a:rPr lang="en-US" dirty="0"/>
              <a:t>,</a:t>
            </a:r>
          </a:p>
          <a:p>
            <a:r>
              <a:rPr lang="en-US" b="1" dirty="0"/>
              <a:t>Robust to illumination</a:t>
            </a:r>
            <a:r>
              <a:rPr lang="en-US" dirty="0"/>
              <a:t> and partial occlusion.</a:t>
            </a:r>
          </a:p>
        </p:txBody>
      </p:sp>
    </p:spTree>
    <p:extLst>
      <p:ext uri="{BB962C8B-B14F-4D97-AF65-F5344CB8AC3E}">
        <p14:creationId xmlns:p14="http://schemas.microsoft.com/office/powerpoint/2010/main" val="787045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8"/>
          <p:cNvPicPr preferRelativeResize="0"/>
          <p:nvPr/>
        </p:nvPicPr>
        <p:blipFill rotWithShape="1">
          <a:blip r:embed="rId3">
            <a:alphaModFix/>
          </a:blip>
          <a:srcRect/>
          <a:stretch/>
        </p:blipFill>
        <p:spPr>
          <a:xfrm>
            <a:off x="799200" y="219575"/>
            <a:ext cx="6892590"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9"/>
          <p:cNvPicPr preferRelativeResize="0"/>
          <p:nvPr/>
        </p:nvPicPr>
        <p:blipFill rotWithShape="1">
          <a:blip r:embed="rId3">
            <a:alphaModFix/>
          </a:blip>
          <a:srcRect l="-2627"/>
          <a:stretch/>
        </p:blipFill>
        <p:spPr>
          <a:xfrm>
            <a:off x="827175" y="304800"/>
            <a:ext cx="7073900"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2ea6e1e89e1_1_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σ normalised</a:t>
            </a:r>
            <a:endParaRPr/>
          </a:p>
        </p:txBody>
      </p:sp>
      <p:pic>
        <p:nvPicPr>
          <p:cNvPr id="485" name="Google Shape;485;g2ea6e1e89e1_1_88"/>
          <p:cNvPicPr preferRelativeResize="0"/>
          <p:nvPr/>
        </p:nvPicPr>
        <p:blipFill>
          <a:blip r:embed="rId3">
            <a:alphaModFix/>
          </a:blip>
          <a:stretch>
            <a:fillRect/>
          </a:stretch>
        </p:blipFill>
        <p:spPr>
          <a:xfrm>
            <a:off x="1649377" y="1130525"/>
            <a:ext cx="5596774" cy="3806801"/>
          </a:xfrm>
          <a:prstGeom prst="rect">
            <a:avLst/>
          </a:prstGeom>
          <a:noFill/>
          <a:ln>
            <a:noFill/>
          </a:ln>
        </p:spPr>
      </p:pic>
      <p:sp>
        <p:nvSpPr>
          <p:cNvPr id="486" name="Google Shape;486;g2ea6e1e89e1_1_8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2ea6e1e89e1_1_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Variation in Scale σ</a:t>
            </a:r>
            <a:endParaRPr/>
          </a:p>
        </p:txBody>
      </p:sp>
      <p:pic>
        <p:nvPicPr>
          <p:cNvPr id="492" name="Google Shape;492;g2ea6e1e89e1_1_94"/>
          <p:cNvPicPr preferRelativeResize="0"/>
          <p:nvPr/>
        </p:nvPicPr>
        <p:blipFill>
          <a:blip r:embed="rId3">
            <a:alphaModFix/>
          </a:blip>
          <a:stretch>
            <a:fillRect/>
          </a:stretch>
        </p:blipFill>
        <p:spPr>
          <a:xfrm>
            <a:off x="1403425" y="1133750"/>
            <a:ext cx="5062252" cy="3586575"/>
          </a:xfrm>
          <a:prstGeom prst="rect">
            <a:avLst/>
          </a:prstGeom>
          <a:noFill/>
          <a:ln>
            <a:noFill/>
          </a:ln>
        </p:spPr>
      </p:pic>
      <p:sp>
        <p:nvSpPr>
          <p:cNvPr id="493" name="Google Shape;493;g2ea6e1e89e1_1_9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2ea6e1e89e1_1_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Variation in Scale σ</a:t>
            </a:r>
            <a:endParaRPr/>
          </a:p>
          <a:p>
            <a:pPr marL="0" lvl="0" indent="0" algn="l" rtl="0">
              <a:spcBef>
                <a:spcPts val="0"/>
              </a:spcBef>
              <a:spcAft>
                <a:spcPts val="0"/>
              </a:spcAft>
              <a:buNone/>
            </a:pPr>
            <a:endParaRPr/>
          </a:p>
        </p:txBody>
      </p:sp>
      <p:pic>
        <p:nvPicPr>
          <p:cNvPr id="499" name="Google Shape;499;g2ea6e1e89e1_1_104"/>
          <p:cNvPicPr preferRelativeResize="0"/>
          <p:nvPr/>
        </p:nvPicPr>
        <p:blipFill>
          <a:blip r:embed="rId3">
            <a:alphaModFix/>
          </a:blip>
          <a:stretch>
            <a:fillRect/>
          </a:stretch>
        </p:blipFill>
        <p:spPr>
          <a:xfrm>
            <a:off x="1815774" y="1162750"/>
            <a:ext cx="4877327" cy="3398401"/>
          </a:xfrm>
          <a:prstGeom prst="rect">
            <a:avLst/>
          </a:prstGeom>
          <a:noFill/>
          <a:ln>
            <a:noFill/>
          </a:ln>
        </p:spPr>
      </p:pic>
      <p:sp>
        <p:nvSpPr>
          <p:cNvPr id="500" name="Google Shape;500;g2ea6e1e89e1_1_10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4"/>
        <p:cNvGrpSpPr/>
        <p:nvPr/>
      </p:nvGrpSpPr>
      <p:grpSpPr>
        <a:xfrm>
          <a:off x="0" y="0"/>
          <a:ext cx="0" cy="0"/>
          <a:chOff x="0" y="0"/>
          <a:chExt cx="0" cy="0"/>
        </a:xfrm>
      </p:grpSpPr>
      <p:pic>
        <p:nvPicPr>
          <p:cNvPr id="505" name="Google Shape;505;p10"/>
          <p:cNvPicPr preferRelativeResize="0"/>
          <p:nvPr/>
        </p:nvPicPr>
        <p:blipFill rotWithShape="1">
          <a:blip r:embed="rId4">
            <a:alphaModFix/>
          </a:blip>
          <a:srcRect/>
          <a:stretch/>
        </p:blipFill>
        <p:spPr>
          <a:xfrm>
            <a:off x="1077700" y="304800"/>
            <a:ext cx="6469498"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11"/>
          <p:cNvPicPr preferRelativeResize="0"/>
          <p:nvPr/>
        </p:nvPicPr>
        <p:blipFill rotWithShape="1">
          <a:blip r:embed="rId3">
            <a:alphaModFix/>
          </a:blip>
          <a:srcRect/>
          <a:stretch/>
        </p:blipFill>
        <p:spPr>
          <a:xfrm>
            <a:off x="1035025" y="229175"/>
            <a:ext cx="6784157"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2"/>
          <p:cNvPicPr preferRelativeResize="0"/>
          <p:nvPr/>
        </p:nvPicPr>
        <p:blipFill rotWithShape="1">
          <a:blip r:embed="rId3">
            <a:alphaModFix/>
          </a:blip>
          <a:srcRect/>
          <a:stretch/>
        </p:blipFill>
        <p:spPr>
          <a:xfrm>
            <a:off x="556875" y="304800"/>
            <a:ext cx="6741971"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13"/>
          <p:cNvPicPr preferRelativeResize="0"/>
          <p:nvPr/>
        </p:nvPicPr>
        <p:blipFill rotWithShape="1">
          <a:blip r:embed="rId3">
            <a:alphaModFix/>
          </a:blip>
          <a:srcRect/>
          <a:stretch/>
        </p:blipFill>
        <p:spPr>
          <a:xfrm>
            <a:off x="381925" y="257975"/>
            <a:ext cx="6946353" cy="483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14"/>
          <p:cNvPicPr preferRelativeResize="0"/>
          <p:nvPr/>
        </p:nvPicPr>
        <p:blipFill rotWithShape="1">
          <a:blip r:embed="rId3">
            <a:alphaModFix/>
          </a:blip>
          <a:srcRect/>
          <a:stretch/>
        </p:blipFill>
        <p:spPr>
          <a:xfrm>
            <a:off x="791775" y="304800"/>
            <a:ext cx="6946353"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ea6e1e89e1_0_1090"/>
          <p:cNvSpPr txBox="1">
            <a:spLocks noGrp="1"/>
          </p:cNvSpPr>
          <p:nvPr>
            <p:ph type="title"/>
          </p:nvPr>
        </p:nvSpPr>
        <p:spPr>
          <a:xfrm>
            <a:off x="285750" y="42689"/>
            <a:ext cx="73725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Motivation: Automatic panoramas</a:t>
            </a:r>
            <a:endParaRPr/>
          </a:p>
        </p:txBody>
      </p:sp>
      <p:pic>
        <p:nvPicPr>
          <p:cNvPr id="242" name="Google Shape;242;g2ea6e1e89e1_0_1090"/>
          <p:cNvPicPr preferRelativeResize="0">
            <a:picLocks noGrp="1"/>
          </p:cNvPicPr>
          <p:nvPr>
            <p:ph type="body" idx="1"/>
          </p:nvPr>
        </p:nvPicPr>
        <p:blipFill rotWithShape="1">
          <a:blip r:embed="rId3">
            <a:alphaModFix/>
          </a:blip>
          <a:srcRect/>
          <a:stretch/>
        </p:blipFill>
        <p:spPr>
          <a:xfrm>
            <a:off x="1396093" y="3166888"/>
            <a:ext cx="6351900" cy="1764300"/>
          </a:xfrm>
          <a:prstGeom prst="rect">
            <a:avLst/>
          </a:prstGeom>
          <a:noFill/>
          <a:ln>
            <a:noFill/>
          </a:ln>
        </p:spPr>
      </p:pic>
      <p:pic>
        <p:nvPicPr>
          <p:cNvPr id="243" name="Google Shape;243;g2ea6e1e89e1_0_1090"/>
          <p:cNvPicPr preferRelativeResize="0"/>
          <p:nvPr/>
        </p:nvPicPr>
        <p:blipFill rotWithShape="1">
          <a:blip r:embed="rId4">
            <a:alphaModFix/>
          </a:blip>
          <a:srcRect/>
          <a:stretch/>
        </p:blipFill>
        <p:spPr>
          <a:xfrm>
            <a:off x="1513882" y="807009"/>
            <a:ext cx="6083579" cy="2239523"/>
          </a:xfrm>
          <a:prstGeom prst="rect">
            <a:avLst/>
          </a:prstGeom>
          <a:noFill/>
          <a:ln>
            <a:noFill/>
          </a:ln>
        </p:spPr>
      </p:pic>
      <p:sp>
        <p:nvSpPr>
          <p:cNvPr id="244" name="Google Shape;244;g2ea6e1e89e1_0_1090"/>
          <p:cNvSpPr/>
          <p:nvPr/>
        </p:nvSpPr>
        <p:spPr>
          <a:xfrm>
            <a:off x="4245428" y="2800349"/>
            <a:ext cx="571500" cy="440700"/>
          </a:xfrm>
          <a:prstGeom prst="downArrow">
            <a:avLst>
              <a:gd name="adj1" fmla="val 50000"/>
              <a:gd name="adj2" fmla="val 50000"/>
            </a:avLst>
          </a:prstGeom>
          <a:solidFill>
            <a:srgbClr val="8CB3E3"/>
          </a:solidFill>
          <a:ln>
            <a:noFill/>
          </a:ln>
          <a:effectLst>
            <a:outerShdw blurRad="101600" dist="76200" dir="2700000" algn="tl" rotWithShape="0">
              <a:srgbClr val="000000">
                <a:alpha val="8745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245" name="Google Shape;245;g2ea6e1e89e1_0_1090"/>
          <p:cNvSpPr txBox="1"/>
          <p:nvPr/>
        </p:nvSpPr>
        <p:spPr>
          <a:xfrm>
            <a:off x="6963746" y="4935752"/>
            <a:ext cx="1037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Open Sans"/>
                <a:ea typeface="Open Sans"/>
                <a:cs typeface="Open Sans"/>
                <a:sym typeface="Open Sans"/>
              </a:rPr>
              <a:t>Credit: Matt Brown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15"/>
          <p:cNvPicPr preferRelativeResize="0"/>
          <p:nvPr/>
        </p:nvPicPr>
        <p:blipFill rotWithShape="1">
          <a:blip r:embed="rId3">
            <a:alphaModFix/>
          </a:blip>
          <a:srcRect/>
          <a:stretch/>
        </p:blipFill>
        <p:spPr>
          <a:xfrm>
            <a:off x="743700" y="257950"/>
            <a:ext cx="6501780"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16"/>
          <p:cNvPicPr preferRelativeResize="0"/>
          <p:nvPr/>
        </p:nvPicPr>
        <p:blipFill rotWithShape="1">
          <a:blip r:embed="rId3">
            <a:alphaModFix/>
          </a:blip>
          <a:srcRect/>
          <a:stretch/>
        </p:blipFill>
        <p:spPr>
          <a:xfrm>
            <a:off x="813225" y="241925"/>
            <a:ext cx="6647828"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17"/>
          <p:cNvPicPr preferRelativeResize="0"/>
          <p:nvPr/>
        </p:nvPicPr>
        <p:blipFill rotWithShape="1">
          <a:blip r:embed="rId3">
            <a:alphaModFix/>
          </a:blip>
          <a:srcRect/>
          <a:stretch/>
        </p:blipFill>
        <p:spPr>
          <a:xfrm>
            <a:off x="845525" y="229175"/>
            <a:ext cx="6809478"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g2ea6e1e89e1_1_115"/>
          <p:cNvPicPr preferRelativeResize="0"/>
          <p:nvPr/>
        </p:nvPicPr>
        <p:blipFill rotWithShape="1">
          <a:blip r:embed="rId3">
            <a:alphaModFix/>
          </a:blip>
          <a:srcRect/>
          <a:stretch/>
        </p:blipFill>
        <p:spPr>
          <a:xfrm>
            <a:off x="344325" y="304800"/>
            <a:ext cx="6809478"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g2ea6e1e89e1_1_119"/>
          <p:cNvPicPr preferRelativeResize="0"/>
          <p:nvPr/>
        </p:nvPicPr>
        <p:blipFill rotWithShape="1">
          <a:blip r:embed="rId3">
            <a:alphaModFix/>
          </a:blip>
          <a:srcRect/>
          <a:stretch/>
        </p:blipFill>
        <p:spPr>
          <a:xfrm>
            <a:off x="768150" y="304800"/>
            <a:ext cx="6809478"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g2ea6e1e89e1_1_123"/>
          <p:cNvPicPr preferRelativeResize="0"/>
          <p:nvPr/>
        </p:nvPicPr>
        <p:blipFill rotWithShape="1">
          <a:blip r:embed="rId3">
            <a:alphaModFix/>
          </a:blip>
          <a:srcRect/>
          <a:stretch/>
        </p:blipFill>
        <p:spPr>
          <a:xfrm>
            <a:off x="914525" y="304800"/>
            <a:ext cx="6837450"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2ea6e1e89e1_1_127"/>
          <p:cNvPicPr preferRelativeResize="0"/>
          <p:nvPr/>
        </p:nvPicPr>
        <p:blipFill rotWithShape="1">
          <a:blip r:embed="rId3">
            <a:alphaModFix/>
          </a:blip>
          <a:srcRect/>
          <a:stretch/>
        </p:blipFill>
        <p:spPr>
          <a:xfrm>
            <a:off x="1038250" y="304800"/>
            <a:ext cx="6838697"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2ea6e1e89e1_1_131"/>
          <p:cNvPicPr preferRelativeResize="0"/>
          <p:nvPr/>
        </p:nvPicPr>
        <p:blipFill rotWithShape="1">
          <a:blip r:embed="rId3">
            <a:alphaModFix/>
          </a:blip>
          <a:srcRect/>
          <a:stretch/>
        </p:blipFill>
        <p:spPr>
          <a:xfrm>
            <a:off x="1232813" y="304800"/>
            <a:ext cx="6678377"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ea6e1e89e1_1_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Gaussian Blurring</a:t>
            </a:r>
            <a:endParaRPr/>
          </a:p>
        </p:txBody>
      </p:sp>
      <p:pic>
        <p:nvPicPr>
          <p:cNvPr id="571" name="Google Shape;571;g2ea6e1e89e1_1_9"/>
          <p:cNvPicPr preferRelativeResize="0"/>
          <p:nvPr/>
        </p:nvPicPr>
        <p:blipFill>
          <a:blip r:embed="rId3">
            <a:alphaModFix/>
          </a:blip>
          <a:stretch>
            <a:fillRect/>
          </a:stretch>
        </p:blipFill>
        <p:spPr>
          <a:xfrm>
            <a:off x="0" y="1211930"/>
            <a:ext cx="9144000" cy="350814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ea6e1e89e1_1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Space Scale </a:t>
            </a:r>
            <a:endParaRPr/>
          </a:p>
          <a:p>
            <a:pPr marL="0" lvl="0" indent="0" algn="l" rtl="0">
              <a:spcBef>
                <a:spcPts val="0"/>
              </a:spcBef>
              <a:spcAft>
                <a:spcPts val="0"/>
              </a:spcAft>
              <a:buNone/>
            </a:pPr>
            <a:r>
              <a:rPr lang="en"/>
              <a:t>construction</a:t>
            </a:r>
            <a:endParaRPr/>
          </a:p>
          <a:p>
            <a:pPr marL="0" lvl="0" indent="0" algn="l" rtl="0">
              <a:spcBef>
                <a:spcPts val="0"/>
              </a:spcBef>
              <a:spcAft>
                <a:spcPts val="0"/>
              </a:spcAft>
              <a:buNone/>
            </a:pPr>
            <a:endParaRPr/>
          </a:p>
        </p:txBody>
      </p:sp>
      <p:sp>
        <p:nvSpPr>
          <p:cNvPr id="577" name="Google Shape;577;g2ea6e1e89e1_1_15"/>
          <p:cNvSpPr txBox="1"/>
          <p:nvPr/>
        </p:nvSpPr>
        <p:spPr>
          <a:xfrm>
            <a:off x="0" y="43122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Credits:</a:t>
            </a:r>
            <a:endParaRPr sz="1000"/>
          </a:p>
          <a:p>
            <a:pPr marL="0" lvl="0" indent="0" algn="l" rtl="0">
              <a:spcBef>
                <a:spcPts val="0"/>
              </a:spcBef>
              <a:spcAft>
                <a:spcPts val="0"/>
              </a:spcAft>
              <a:buNone/>
            </a:pPr>
            <a:r>
              <a:rPr lang="en" sz="1000"/>
              <a:t>https://www.educative.io/answers/what-is-sift</a:t>
            </a:r>
            <a:endParaRPr sz="1000"/>
          </a:p>
        </p:txBody>
      </p:sp>
      <p:pic>
        <p:nvPicPr>
          <p:cNvPr id="578" name="Google Shape;578;g2ea6e1e89e1_1_15"/>
          <p:cNvPicPr preferRelativeResize="0"/>
          <p:nvPr/>
        </p:nvPicPr>
        <p:blipFill>
          <a:blip r:embed="rId3">
            <a:alphaModFix/>
          </a:blip>
          <a:stretch>
            <a:fillRect/>
          </a:stretch>
        </p:blipFill>
        <p:spPr>
          <a:xfrm>
            <a:off x="3094525" y="0"/>
            <a:ext cx="6049474" cy="51224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ea6e1e89e1_0_10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52" name="Google Shape;252;g2ea6e1e89e1_0_109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dirty="0"/>
              <a:t>Motivation: panorama stitching</a:t>
            </a:r>
            <a:endParaRPr dirty="0"/>
          </a:p>
          <a:p>
            <a:pPr marL="558800" lvl="1" indent="-209550" algn="l" rtl="0">
              <a:lnSpc>
                <a:spcPct val="100000"/>
              </a:lnSpc>
              <a:spcBef>
                <a:spcPts val="400"/>
              </a:spcBef>
              <a:spcAft>
                <a:spcPts val="0"/>
              </a:spcAft>
              <a:buClr>
                <a:schemeClr val="dk1"/>
              </a:buClr>
              <a:buSzPts val="2100"/>
              <a:buChar char="–"/>
            </a:pPr>
            <a:r>
              <a:rPr lang="en" dirty="0"/>
              <a:t>We have two images – how do we combine them?</a:t>
            </a:r>
          </a:p>
          <a:p>
            <a:pPr marL="558800" lvl="1" indent="-209550">
              <a:spcBef>
                <a:spcPts val="400"/>
              </a:spcBef>
              <a:buSzPts val="2100"/>
            </a:pPr>
            <a:r>
              <a:rPr lang="en-US" b="1" dirty="0"/>
              <a:t>Panorama stitching</a:t>
            </a:r>
            <a:r>
              <a:rPr lang="en-US" dirty="0"/>
              <a:t> is the process of combining multiple overlapping images into a </a:t>
            </a:r>
            <a:r>
              <a:rPr lang="en-US" b="1" dirty="0"/>
              <a:t>single wide-angle image</a:t>
            </a:r>
            <a:r>
              <a:rPr lang="en-US" dirty="0"/>
              <a:t>. For example, when you take several pictures of a landscape by rotating your phone and want them stitched together into one seamless photo.</a:t>
            </a:r>
          </a:p>
          <a:p>
            <a:pPr marL="558800" lvl="1" indent="-209550" algn="l" rtl="0">
              <a:lnSpc>
                <a:spcPct val="100000"/>
              </a:lnSpc>
              <a:spcBef>
                <a:spcPts val="400"/>
              </a:spcBef>
              <a:spcAft>
                <a:spcPts val="0"/>
              </a:spcAft>
              <a:buClr>
                <a:schemeClr val="dk1"/>
              </a:buClr>
              <a:buSzPts val="2100"/>
              <a:buChar char="–"/>
            </a:pPr>
            <a:endParaRPr dirty="0"/>
          </a:p>
        </p:txBody>
      </p:sp>
      <p:pic>
        <p:nvPicPr>
          <p:cNvPr id="253" name="Google Shape;253;g2ea6e1e89e1_0_1098" descr="image1"/>
          <p:cNvPicPr preferRelativeResize="0"/>
          <p:nvPr/>
        </p:nvPicPr>
        <p:blipFill rotWithShape="1">
          <a:blip r:embed="rId3">
            <a:alphaModFix/>
          </a:blip>
          <a:srcRect/>
          <a:stretch/>
        </p:blipFill>
        <p:spPr>
          <a:xfrm>
            <a:off x="1787978" y="2660737"/>
            <a:ext cx="2757487" cy="1995487"/>
          </a:xfrm>
          <a:prstGeom prst="rect">
            <a:avLst/>
          </a:prstGeom>
          <a:noFill/>
          <a:ln>
            <a:noFill/>
          </a:ln>
        </p:spPr>
      </p:pic>
      <p:pic>
        <p:nvPicPr>
          <p:cNvPr id="254" name="Google Shape;254;g2ea6e1e89e1_0_1098" descr="image2"/>
          <p:cNvPicPr preferRelativeResize="0"/>
          <p:nvPr/>
        </p:nvPicPr>
        <p:blipFill rotWithShape="1">
          <a:blip r:embed="rId4">
            <a:alphaModFix/>
          </a:blip>
          <a:srcRect/>
          <a:stretch/>
        </p:blipFill>
        <p:spPr>
          <a:xfrm>
            <a:off x="4645478" y="2660737"/>
            <a:ext cx="2757487" cy="19954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ea6e1e89e1_1_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a:t>
            </a:r>
            <a:endParaRPr/>
          </a:p>
        </p:txBody>
      </p:sp>
      <p:pic>
        <p:nvPicPr>
          <p:cNvPr id="584" name="Google Shape;584;g2ea6e1e89e1_1_26"/>
          <p:cNvPicPr preferRelativeResize="0"/>
          <p:nvPr/>
        </p:nvPicPr>
        <p:blipFill>
          <a:blip r:embed="rId3">
            <a:alphaModFix/>
          </a:blip>
          <a:stretch>
            <a:fillRect/>
          </a:stretch>
        </p:blipFill>
        <p:spPr>
          <a:xfrm>
            <a:off x="2004350" y="1090550"/>
            <a:ext cx="4627351" cy="3778048"/>
          </a:xfrm>
          <a:prstGeom prst="rect">
            <a:avLst/>
          </a:prstGeom>
          <a:noFill/>
          <a:ln>
            <a:noFill/>
          </a:ln>
        </p:spPr>
      </p:pic>
      <p:sp>
        <p:nvSpPr>
          <p:cNvPr id="585" name="Google Shape;585;g2ea6e1e89e1_1_26"/>
          <p:cNvSpPr txBox="1"/>
          <p:nvPr/>
        </p:nvSpPr>
        <p:spPr>
          <a:xfrm>
            <a:off x="4912000" y="4789025"/>
            <a:ext cx="423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https://www.cs.ubc.ca/~lowe/papers/ijcv04.pdf</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2ea6e1e89e1_1_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Gaussians visualisation</a:t>
            </a:r>
            <a:endParaRPr/>
          </a:p>
        </p:txBody>
      </p:sp>
      <p:pic>
        <p:nvPicPr>
          <p:cNvPr id="591" name="Google Shape;591;g2ea6e1e89e1_1_36"/>
          <p:cNvPicPr preferRelativeResize="0"/>
          <p:nvPr/>
        </p:nvPicPr>
        <p:blipFill>
          <a:blip r:embed="rId3">
            <a:alphaModFix/>
          </a:blip>
          <a:stretch>
            <a:fillRect/>
          </a:stretch>
        </p:blipFill>
        <p:spPr>
          <a:xfrm>
            <a:off x="2139749" y="1105025"/>
            <a:ext cx="3756101" cy="3901974"/>
          </a:xfrm>
          <a:prstGeom prst="rect">
            <a:avLst/>
          </a:prstGeom>
          <a:noFill/>
          <a:ln>
            <a:noFill/>
          </a:ln>
        </p:spPr>
      </p:pic>
      <p:sp>
        <p:nvSpPr>
          <p:cNvPr id="592" name="Google Shape;592;g2ea6e1e89e1_1_36"/>
          <p:cNvSpPr txBox="1"/>
          <p:nvPr/>
        </p:nvSpPr>
        <p:spPr>
          <a:xfrm>
            <a:off x="0" y="4774550"/>
            <a:ext cx="89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https://www.analyticsvidhya.com/blog/2019/10/detailed-guide-powerful-sift-technique-image-matching-python/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ea6e1e89e1_1_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Keypoint localization</a:t>
            </a:r>
            <a:endParaRPr/>
          </a:p>
        </p:txBody>
      </p:sp>
      <p:pic>
        <p:nvPicPr>
          <p:cNvPr id="598" name="Google Shape;598;g2ea6e1e89e1_1_45"/>
          <p:cNvPicPr preferRelativeResize="0"/>
          <p:nvPr/>
        </p:nvPicPr>
        <p:blipFill>
          <a:blip r:embed="rId3">
            <a:alphaModFix/>
          </a:blip>
          <a:stretch>
            <a:fillRect/>
          </a:stretch>
        </p:blipFill>
        <p:spPr>
          <a:xfrm>
            <a:off x="622150" y="1238175"/>
            <a:ext cx="7536773" cy="3478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2ea6e1e89e1_1_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point descriptor</a:t>
            </a:r>
            <a:endParaRPr/>
          </a:p>
        </p:txBody>
      </p:sp>
      <p:pic>
        <p:nvPicPr>
          <p:cNvPr id="604" name="Google Shape;604;g2ea6e1e89e1_1_52"/>
          <p:cNvPicPr preferRelativeResize="0"/>
          <p:nvPr/>
        </p:nvPicPr>
        <p:blipFill>
          <a:blip r:embed="rId3">
            <a:alphaModFix/>
          </a:blip>
          <a:stretch>
            <a:fillRect/>
          </a:stretch>
        </p:blipFill>
        <p:spPr>
          <a:xfrm>
            <a:off x="0" y="1514474"/>
            <a:ext cx="9143998" cy="3337151"/>
          </a:xfrm>
          <a:prstGeom prst="rect">
            <a:avLst/>
          </a:prstGeom>
          <a:noFill/>
          <a:ln>
            <a:noFill/>
          </a:ln>
        </p:spPr>
      </p:pic>
      <p:sp>
        <p:nvSpPr>
          <p:cNvPr id="605" name="Google Shape;605;g2ea6e1e89e1_1_52"/>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ea6e1e89e1_1_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Keypoint descriptor</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611" name="Google Shape;611;g2ea6e1e89e1_1_58"/>
          <p:cNvPicPr preferRelativeResize="0"/>
          <p:nvPr/>
        </p:nvPicPr>
        <p:blipFill rotWithShape="1">
          <a:blip r:embed="rId3">
            <a:alphaModFix/>
          </a:blip>
          <a:srcRect t="6646"/>
          <a:stretch/>
        </p:blipFill>
        <p:spPr>
          <a:xfrm>
            <a:off x="70350" y="1077900"/>
            <a:ext cx="4776548" cy="2286751"/>
          </a:xfrm>
          <a:prstGeom prst="rect">
            <a:avLst/>
          </a:prstGeom>
          <a:noFill/>
          <a:ln>
            <a:noFill/>
          </a:ln>
        </p:spPr>
      </p:pic>
      <p:pic>
        <p:nvPicPr>
          <p:cNvPr id="612" name="Google Shape;612;g2ea6e1e89e1_1_58"/>
          <p:cNvPicPr preferRelativeResize="0"/>
          <p:nvPr/>
        </p:nvPicPr>
        <p:blipFill>
          <a:blip r:embed="rId4">
            <a:alphaModFix/>
          </a:blip>
          <a:stretch>
            <a:fillRect/>
          </a:stretch>
        </p:blipFill>
        <p:spPr>
          <a:xfrm>
            <a:off x="4846901" y="3108900"/>
            <a:ext cx="3992299" cy="1946246"/>
          </a:xfrm>
          <a:prstGeom prst="rect">
            <a:avLst/>
          </a:prstGeom>
          <a:noFill/>
          <a:ln>
            <a:noFill/>
          </a:ln>
        </p:spPr>
      </p:pic>
      <p:sp>
        <p:nvSpPr>
          <p:cNvPr id="613" name="Google Shape;613;g2ea6e1e89e1_1_5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2ea6e1e89e1_1_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descriptor</a:t>
            </a:r>
            <a:endParaRPr/>
          </a:p>
        </p:txBody>
      </p:sp>
      <p:pic>
        <p:nvPicPr>
          <p:cNvPr id="619" name="Google Shape;619;g2ea6e1e89e1_1_67"/>
          <p:cNvPicPr preferRelativeResize="0"/>
          <p:nvPr/>
        </p:nvPicPr>
        <p:blipFill>
          <a:blip r:embed="rId3">
            <a:alphaModFix/>
          </a:blip>
          <a:stretch>
            <a:fillRect/>
          </a:stretch>
        </p:blipFill>
        <p:spPr>
          <a:xfrm>
            <a:off x="1299848" y="1143000"/>
            <a:ext cx="5690325" cy="36496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23"/>
          <p:cNvPicPr preferRelativeResize="0"/>
          <p:nvPr/>
        </p:nvPicPr>
        <p:blipFill rotWithShape="1">
          <a:blip r:embed="rId3">
            <a:alphaModFix/>
          </a:blip>
          <a:srcRect/>
          <a:stretch/>
        </p:blipFill>
        <p:spPr>
          <a:xfrm>
            <a:off x="1248475" y="304800"/>
            <a:ext cx="6025419" cy="48387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24"/>
          <p:cNvPicPr preferRelativeResize="0"/>
          <p:nvPr/>
        </p:nvPicPr>
        <p:blipFill rotWithShape="1">
          <a:blip r:embed="rId3">
            <a:alphaModFix/>
          </a:blip>
          <a:srcRect/>
          <a:stretch/>
        </p:blipFill>
        <p:spPr>
          <a:xfrm>
            <a:off x="974150" y="304800"/>
            <a:ext cx="6025419" cy="4838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25"/>
          <p:cNvPicPr preferRelativeResize="0"/>
          <p:nvPr/>
        </p:nvPicPr>
        <p:blipFill rotWithShape="1">
          <a:blip r:embed="rId3">
            <a:alphaModFix/>
          </a:blip>
          <a:srcRect/>
          <a:stretch/>
        </p:blipFill>
        <p:spPr>
          <a:xfrm>
            <a:off x="1059550" y="219575"/>
            <a:ext cx="6134269"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2ea6e1e89e1_1_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Scale Invariation</a:t>
            </a:r>
            <a:endParaRPr/>
          </a:p>
        </p:txBody>
      </p:sp>
      <p:pic>
        <p:nvPicPr>
          <p:cNvPr id="640" name="Google Shape;640;g2ea6e1e89e1_1_142"/>
          <p:cNvPicPr preferRelativeResize="0"/>
          <p:nvPr/>
        </p:nvPicPr>
        <p:blipFill>
          <a:blip r:embed="rId3">
            <a:alphaModFix/>
          </a:blip>
          <a:stretch>
            <a:fillRect/>
          </a:stretch>
        </p:blipFill>
        <p:spPr>
          <a:xfrm>
            <a:off x="868100" y="1123850"/>
            <a:ext cx="6519923" cy="390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2ea6e1e89e1_0_1106" descr="SIFT2"/>
          <p:cNvPicPr preferRelativeResize="0"/>
          <p:nvPr/>
        </p:nvPicPr>
        <p:blipFill rotWithShape="1">
          <a:blip r:embed="rId3">
            <a:alphaModFix/>
          </a:blip>
          <a:srcRect/>
          <a:stretch/>
        </p:blipFill>
        <p:spPr>
          <a:xfrm>
            <a:off x="4645479" y="2182415"/>
            <a:ext cx="2756298" cy="1995488"/>
          </a:xfrm>
          <a:prstGeom prst="rect">
            <a:avLst/>
          </a:prstGeom>
          <a:noFill/>
          <a:ln>
            <a:noFill/>
          </a:ln>
        </p:spPr>
      </p:pic>
      <p:pic>
        <p:nvPicPr>
          <p:cNvPr id="261" name="Google Shape;261;g2ea6e1e89e1_0_1106" descr="SIFT1"/>
          <p:cNvPicPr preferRelativeResize="0"/>
          <p:nvPr/>
        </p:nvPicPr>
        <p:blipFill rotWithShape="1">
          <a:blip r:embed="rId4">
            <a:alphaModFix/>
          </a:blip>
          <a:srcRect/>
          <a:stretch/>
        </p:blipFill>
        <p:spPr>
          <a:xfrm>
            <a:off x="1787979" y="2182416"/>
            <a:ext cx="2756298" cy="1997869"/>
          </a:xfrm>
          <a:prstGeom prst="rect">
            <a:avLst/>
          </a:prstGeom>
          <a:noFill/>
          <a:ln>
            <a:noFill/>
          </a:ln>
        </p:spPr>
      </p:pic>
      <p:sp>
        <p:nvSpPr>
          <p:cNvPr id="262" name="Google Shape;262;g2ea6e1e89e1_0_110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63" name="Google Shape;263;g2ea6e1e89e1_0_1106"/>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sp>
        <p:nvSpPr>
          <p:cNvPr id="264" name="Google Shape;264;g2ea6e1e89e1_0_1106"/>
          <p:cNvSpPr txBox="1"/>
          <p:nvPr/>
        </p:nvSpPr>
        <p:spPr>
          <a:xfrm>
            <a:off x="2061826" y="4264144"/>
            <a:ext cx="223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65" name="Google Shape;265;g2ea6e1e89e1_0_1106"/>
          <p:cNvSpPr txBox="1"/>
          <p:nvPr/>
        </p:nvSpPr>
        <p:spPr>
          <a:xfrm>
            <a:off x="5156136" y="4317656"/>
            <a:ext cx="2069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grpSp>
        <p:nvGrpSpPr>
          <p:cNvPr id="266" name="Google Shape;266;g2ea6e1e89e1_0_1106"/>
          <p:cNvGrpSpPr/>
          <p:nvPr/>
        </p:nvGrpSpPr>
        <p:grpSpPr>
          <a:xfrm>
            <a:off x="3626304" y="2987279"/>
            <a:ext cx="2135981" cy="1021556"/>
            <a:chOff x="2072" y="2020"/>
            <a:chExt cx="1794" cy="858"/>
          </a:xfrm>
        </p:grpSpPr>
        <p:cxnSp>
          <p:nvCxnSpPr>
            <p:cNvPr id="267" name="Google Shape;267;g2ea6e1e89e1_0_1106"/>
            <p:cNvCxnSpPr/>
            <p:nvPr/>
          </p:nvCxnSpPr>
          <p:spPr>
            <a:xfrm>
              <a:off x="2072" y="2020"/>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8" name="Google Shape;268;g2ea6e1e89e1_0_1106"/>
            <p:cNvCxnSpPr/>
            <p:nvPr/>
          </p:nvCxnSpPr>
          <p:spPr>
            <a:xfrm>
              <a:off x="2666" y="2094"/>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9" name="Google Shape;269;g2ea6e1e89e1_0_1106"/>
            <p:cNvCxnSpPr/>
            <p:nvPr/>
          </p:nvCxnSpPr>
          <p:spPr>
            <a:xfrm>
              <a:off x="2346" y="287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0" name="Google Shape;270;g2ea6e1e89e1_0_1106"/>
            <p:cNvSpPr/>
            <p:nvPr/>
          </p:nvSpPr>
          <p:spPr>
            <a:xfrm>
              <a:off x="2617" y="2415"/>
              <a:ext cx="1092" cy="30"/>
            </a:xfrm>
            <a:custGeom>
              <a:avLst/>
              <a:gdLst/>
              <a:ahLst/>
              <a:cxnLst/>
              <a:rect l="l" t="t" r="r" b="b"/>
              <a:pathLst>
                <a:path w="1092" h="30" extrusionOk="0">
                  <a:moveTo>
                    <a:pt x="0" y="30"/>
                  </a:moveTo>
                  <a:lnTo>
                    <a:pt x="1092"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cxnSp>
          <p:nvCxnSpPr>
            <p:cNvPr id="271" name="Google Shape;271;g2ea6e1e89e1_0_1106"/>
            <p:cNvCxnSpPr/>
            <p:nvPr/>
          </p:nvCxnSpPr>
          <p:spPr>
            <a:xfrm>
              <a:off x="2170" y="231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2" name="Google Shape;272;g2ea6e1e89e1_0_1106"/>
            <p:cNvSpPr/>
            <p:nvPr/>
          </p:nvSpPr>
          <p:spPr>
            <a:xfrm>
              <a:off x="2530" y="2617"/>
              <a:ext cx="1017" cy="65"/>
            </a:xfrm>
            <a:custGeom>
              <a:avLst/>
              <a:gdLst/>
              <a:ahLst/>
              <a:cxnLst/>
              <a:rect l="l" t="t" r="r" b="b"/>
              <a:pathLst>
                <a:path w="1017" h="65" extrusionOk="0">
                  <a:moveTo>
                    <a:pt x="0" y="65"/>
                  </a:moveTo>
                  <a:lnTo>
                    <a:pt x="1017"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26"/>
          <p:cNvPicPr preferRelativeResize="0"/>
          <p:nvPr/>
        </p:nvPicPr>
        <p:blipFill rotWithShape="1">
          <a:blip r:embed="rId3">
            <a:alphaModFix/>
          </a:blip>
          <a:srcRect/>
          <a:stretch/>
        </p:blipFill>
        <p:spPr>
          <a:xfrm>
            <a:off x="1330363" y="304800"/>
            <a:ext cx="6483274"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27"/>
          <p:cNvPicPr preferRelativeResize="0"/>
          <p:nvPr/>
        </p:nvPicPr>
        <p:blipFill rotWithShape="1">
          <a:blip r:embed="rId3">
            <a:alphaModFix/>
          </a:blip>
          <a:srcRect/>
          <a:stretch/>
        </p:blipFill>
        <p:spPr>
          <a:xfrm>
            <a:off x="1250600" y="304800"/>
            <a:ext cx="6483274" cy="483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ea6e1e89e1_1_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Rotation Invariation using principal orientation</a:t>
            </a:r>
            <a:endParaRPr/>
          </a:p>
        </p:txBody>
      </p:sp>
      <p:pic>
        <p:nvPicPr>
          <p:cNvPr id="656" name="Google Shape;656;g2ea6e1e89e1_1_136"/>
          <p:cNvPicPr preferRelativeResize="0"/>
          <p:nvPr/>
        </p:nvPicPr>
        <p:blipFill>
          <a:blip r:embed="rId3">
            <a:alphaModFix/>
          </a:blip>
          <a:stretch>
            <a:fillRect/>
          </a:stretch>
        </p:blipFill>
        <p:spPr>
          <a:xfrm>
            <a:off x="1388949" y="1356000"/>
            <a:ext cx="5809052" cy="31442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28"/>
          <p:cNvPicPr preferRelativeResize="0"/>
          <p:nvPr/>
        </p:nvPicPr>
        <p:blipFill rotWithShape="1">
          <a:blip r:embed="rId3">
            <a:alphaModFix/>
          </a:blip>
          <a:srcRect/>
          <a:stretch/>
        </p:blipFill>
        <p:spPr>
          <a:xfrm>
            <a:off x="757500" y="304800"/>
            <a:ext cx="6483274" cy="4838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29"/>
          <p:cNvPicPr preferRelativeResize="0"/>
          <p:nvPr/>
        </p:nvPicPr>
        <p:blipFill rotWithShape="1">
          <a:blip r:embed="rId3">
            <a:alphaModFix/>
          </a:blip>
          <a:srcRect/>
          <a:stretch/>
        </p:blipFill>
        <p:spPr>
          <a:xfrm>
            <a:off x="1058450" y="304800"/>
            <a:ext cx="6422797" cy="4838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30"/>
          <p:cNvPicPr preferRelativeResize="0"/>
          <p:nvPr/>
        </p:nvPicPr>
        <p:blipFill rotWithShape="1">
          <a:blip r:embed="rId3">
            <a:alphaModFix/>
          </a:blip>
          <a:srcRect/>
          <a:stretch/>
        </p:blipFill>
        <p:spPr>
          <a:xfrm>
            <a:off x="162000" y="304800"/>
            <a:ext cx="6422797" cy="48386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1"/>
          <p:cNvPicPr preferRelativeResize="0"/>
          <p:nvPr/>
        </p:nvPicPr>
        <p:blipFill rotWithShape="1">
          <a:blip r:embed="rId3">
            <a:alphaModFix/>
          </a:blip>
          <a:srcRect/>
          <a:stretch/>
        </p:blipFill>
        <p:spPr>
          <a:xfrm>
            <a:off x="555800" y="304800"/>
            <a:ext cx="6422797" cy="48386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32"/>
          <p:cNvPicPr preferRelativeResize="0"/>
          <p:nvPr/>
        </p:nvPicPr>
        <p:blipFill rotWithShape="1">
          <a:blip r:embed="rId3">
            <a:alphaModFix/>
          </a:blip>
          <a:srcRect/>
          <a:stretch/>
        </p:blipFill>
        <p:spPr>
          <a:xfrm>
            <a:off x="1030250" y="304800"/>
            <a:ext cx="6422797" cy="48386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33"/>
          <p:cNvPicPr preferRelativeResize="0"/>
          <p:nvPr/>
        </p:nvPicPr>
        <p:blipFill rotWithShape="1">
          <a:blip r:embed="rId3">
            <a:alphaModFix/>
          </a:blip>
          <a:srcRect/>
          <a:stretch/>
        </p:blipFill>
        <p:spPr>
          <a:xfrm>
            <a:off x="152400" y="229175"/>
            <a:ext cx="6422797" cy="483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34"/>
          <p:cNvPicPr preferRelativeResize="0"/>
          <p:nvPr/>
        </p:nvPicPr>
        <p:blipFill rotWithShape="1">
          <a:blip r:embed="rId3">
            <a:alphaModFix/>
          </a:blip>
          <a:srcRect/>
          <a:stretch/>
        </p:blipFill>
        <p:spPr>
          <a:xfrm>
            <a:off x="735500" y="304800"/>
            <a:ext cx="6422797"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ea6e1e89e1_0_112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79" name="Google Shape;279;g2ea6e1e89e1_0_112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pic>
        <p:nvPicPr>
          <p:cNvPr id="280" name="Google Shape;280;g2ea6e1e89e1_0_1123" descr="homography"/>
          <p:cNvPicPr preferRelativeResize="0"/>
          <p:nvPr/>
        </p:nvPicPr>
        <p:blipFill rotWithShape="1">
          <a:blip r:embed="rId3">
            <a:alphaModFix/>
          </a:blip>
          <a:srcRect/>
          <a:stretch/>
        </p:blipFill>
        <p:spPr>
          <a:xfrm>
            <a:off x="2552871" y="2049233"/>
            <a:ext cx="4268392" cy="2134791"/>
          </a:xfrm>
          <a:prstGeom prst="rect">
            <a:avLst/>
          </a:prstGeom>
          <a:noFill/>
          <a:ln>
            <a:noFill/>
          </a:ln>
        </p:spPr>
      </p:pic>
      <p:sp>
        <p:nvSpPr>
          <p:cNvPr id="281" name="Google Shape;281;g2ea6e1e89e1_0_1123"/>
          <p:cNvSpPr txBox="1"/>
          <p:nvPr/>
        </p:nvSpPr>
        <p:spPr>
          <a:xfrm>
            <a:off x="2061823" y="4264135"/>
            <a:ext cx="1770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82" name="Google Shape;282;g2ea6e1e89e1_0_1123"/>
          <p:cNvSpPr txBox="1"/>
          <p:nvPr/>
        </p:nvSpPr>
        <p:spPr>
          <a:xfrm>
            <a:off x="4361135" y="4283120"/>
            <a:ext cx="1722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sp>
        <p:nvSpPr>
          <p:cNvPr id="283" name="Google Shape;283;g2ea6e1e89e1_0_1123"/>
          <p:cNvSpPr txBox="1"/>
          <p:nvPr/>
        </p:nvSpPr>
        <p:spPr>
          <a:xfrm>
            <a:off x="6272077" y="4250753"/>
            <a:ext cx="1536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3: align images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35"/>
          <p:cNvPicPr preferRelativeResize="0"/>
          <p:nvPr/>
        </p:nvPicPr>
        <p:blipFill rotWithShape="1">
          <a:blip r:embed="rId3">
            <a:alphaModFix/>
          </a:blip>
          <a:srcRect/>
          <a:stretch/>
        </p:blipFill>
        <p:spPr>
          <a:xfrm>
            <a:off x="727650" y="248375"/>
            <a:ext cx="6749099" cy="48386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36"/>
          <p:cNvPicPr preferRelativeResize="0"/>
          <p:nvPr/>
        </p:nvPicPr>
        <p:blipFill rotWithShape="1">
          <a:blip r:embed="rId3">
            <a:alphaModFix/>
          </a:blip>
          <a:srcRect/>
          <a:stretch/>
        </p:blipFill>
        <p:spPr>
          <a:xfrm>
            <a:off x="363525" y="249475"/>
            <a:ext cx="6694640" cy="4838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37"/>
          <p:cNvPicPr preferRelativeResize="0"/>
          <p:nvPr/>
        </p:nvPicPr>
        <p:blipFill rotWithShape="1">
          <a:blip r:embed="rId3">
            <a:alphaModFix/>
          </a:blip>
          <a:srcRect t="-4764" r="2874" b="9289"/>
          <a:stretch/>
        </p:blipFill>
        <p:spPr>
          <a:xfrm>
            <a:off x="802325" y="115050"/>
            <a:ext cx="6502225" cy="4619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322adbb763d_0_3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712" name="Google Shape;712;g322adbb763d_0_3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https://www.cs.ubc.ca/~lowe/papers/ijcv04.pdf</a:t>
            </a:r>
            <a:r>
              <a:rPr lang="en"/>
              <a:t> </a:t>
            </a:r>
            <a:endParaRPr/>
          </a:p>
          <a:p>
            <a:pPr marL="457200" lvl="0" indent="-342900" algn="l" rtl="0">
              <a:spcBef>
                <a:spcPts val="0"/>
              </a:spcBef>
              <a:spcAft>
                <a:spcPts val="0"/>
              </a:spcAft>
              <a:buSzPts val="1800"/>
              <a:buChar char="●"/>
            </a:pPr>
            <a:r>
              <a:rPr lang="en" u="sng">
                <a:solidFill>
                  <a:schemeClr val="hlink"/>
                </a:solidFill>
                <a:hlinkClick r:id="rId4"/>
              </a:rPr>
              <a:t>https://fpcv.cs.columbia.edu/Monographs</a:t>
            </a:r>
            <a:endParaRPr/>
          </a:p>
          <a:p>
            <a:pPr marL="457200" lvl="0" indent="-342900" algn="l" rtl="0">
              <a:spcBef>
                <a:spcPts val="0"/>
              </a:spcBef>
              <a:spcAft>
                <a:spcPts val="0"/>
              </a:spcAft>
              <a:buSzPts val="1800"/>
              <a:buChar char="●"/>
            </a:pPr>
            <a:r>
              <a:rPr lang="en"/>
              <a:t>Image Processing, Analysis and Machine Vision, Milan Sonka, Vaclav Hlavac, Roger Boyle, 4th Edition, Sections 10.2 and 10.3</a:t>
            </a:r>
            <a:endParaRPr/>
          </a:p>
          <a:p>
            <a:pPr marL="457200" lvl="0" indent="-342900" algn="l" rtl="0">
              <a:spcBef>
                <a:spcPts val="0"/>
              </a:spcBef>
              <a:spcAft>
                <a:spcPts val="0"/>
              </a:spcAft>
              <a:buSzPts val="1800"/>
              <a:buChar char="●"/>
            </a:pPr>
            <a:r>
              <a:rPr lang="en"/>
              <a:t>https://www.educative.io/answers/what-is-sift</a:t>
            </a:r>
            <a:endParaRPr/>
          </a:p>
          <a:p>
            <a:pPr marL="457200" lvl="0" indent="0" algn="l" rtl="0">
              <a:spcBef>
                <a:spcPts val="0"/>
              </a:spcBef>
              <a:spcAft>
                <a:spcPts val="0"/>
              </a:spcAft>
              <a:buNone/>
            </a:pPr>
            <a:endParaRPr/>
          </a:p>
          <a:p>
            <a:pPr marL="457200" lvl="0" indent="0" algn="l" rtl="0">
              <a:spcBef>
                <a:spcPts val="0"/>
              </a:spcBef>
              <a:spcAft>
                <a:spcPts val="0"/>
              </a:spcAft>
              <a:buNone/>
            </a:pPr>
            <a:r>
              <a:rPr lang="en" b="1"/>
              <a:t>Notebook</a:t>
            </a:r>
            <a:endParaRPr b="1"/>
          </a:p>
          <a:p>
            <a:pPr marL="457200" lvl="0" indent="-342900" algn="l" rtl="0">
              <a:spcBef>
                <a:spcPts val="0"/>
              </a:spcBef>
              <a:spcAft>
                <a:spcPts val="0"/>
              </a:spcAft>
              <a:buSzPts val="1800"/>
              <a:buChar char="●"/>
            </a:pPr>
            <a:r>
              <a:rPr lang="en"/>
              <a:t>https://github.com/mithunkumarsr/LearnComputerVisionWithMithun/blob/main/CV7_SIFT_feature_matching.ipynb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ea6e1e89e1_0_113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Application: Visual SLAM</a:t>
            </a:r>
            <a:endParaRPr/>
          </a:p>
        </p:txBody>
      </p:sp>
      <p:sp>
        <p:nvSpPr>
          <p:cNvPr id="289" name="Google Shape;289;g2ea6e1e89e1_0_113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Char char="•"/>
            </a:pPr>
            <a:r>
              <a:rPr lang="en"/>
              <a:t>(aka Simultaneous Localization and Mapping)</a:t>
            </a:r>
            <a:endParaRPr/>
          </a:p>
        </p:txBody>
      </p:sp>
      <p:pic>
        <p:nvPicPr>
          <p:cNvPr id="290" name="Google Shape;290;g2ea6e1e89e1_0_1133" descr="phone.jpg (937×357)"/>
          <p:cNvPicPr preferRelativeResize="0"/>
          <p:nvPr/>
        </p:nvPicPr>
        <p:blipFill rotWithShape="1">
          <a:blip r:embed="rId3">
            <a:alphaModFix/>
          </a:blip>
          <a:srcRect/>
          <a:stretch/>
        </p:blipFill>
        <p:spPr>
          <a:xfrm>
            <a:off x="1225153" y="1943100"/>
            <a:ext cx="6693694" cy="25503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51D5-6713-B5E7-8528-2DFCDF0C2EF3}"/>
              </a:ext>
            </a:extLst>
          </p:cNvPr>
          <p:cNvSpPr>
            <a:spLocks noGrp="1"/>
          </p:cNvSpPr>
          <p:nvPr>
            <p:ph type="title"/>
          </p:nvPr>
        </p:nvSpPr>
        <p:spPr/>
        <p:txBody>
          <a:bodyPr>
            <a:normAutofit fontScale="90000"/>
          </a:bodyPr>
          <a:lstStyle/>
          <a:p>
            <a:r>
              <a:rPr lang="en-US" dirty="0"/>
              <a:t>Visual SLAM</a:t>
            </a:r>
          </a:p>
        </p:txBody>
      </p:sp>
      <p:sp>
        <p:nvSpPr>
          <p:cNvPr id="3" name="Text Placeholder 2">
            <a:extLst>
              <a:ext uri="{FF2B5EF4-FFF2-40B4-BE49-F238E27FC236}">
                <a16:creationId xmlns:a16="http://schemas.microsoft.com/office/drawing/2014/main" id="{D14C4AD9-CC7B-1689-F6AC-7705E7795FFE}"/>
              </a:ext>
            </a:extLst>
          </p:cNvPr>
          <p:cNvSpPr>
            <a:spLocks noGrp="1"/>
          </p:cNvSpPr>
          <p:nvPr>
            <p:ph type="body" idx="1"/>
          </p:nvPr>
        </p:nvSpPr>
        <p:spPr/>
        <p:txBody>
          <a:bodyPr/>
          <a:lstStyle/>
          <a:p>
            <a:r>
              <a:rPr lang="en-US" dirty="0"/>
              <a:t>It's a technique used by </a:t>
            </a:r>
            <a:r>
              <a:rPr lang="en-US" b="1" dirty="0"/>
              <a:t>robots, drones, and AR devices</a:t>
            </a:r>
            <a:r>
              <a:rPr lang="en-US" dirty="0"/>
              <a:t> to:</a:t>
            </a:r>
          </a:p>
          <a:p>
            <a:pPr lvl="1"/>
            <a:r>
              <a:rPr lang="en-US" b="1" dirty="0"/>
              <a:t>Map</a:t>
            </a:r>
            <a:r>
              <a:rPr lang="en-US" dirty="0"/>
              <a:t> the environment (build a 3D model or layout),</a:t>
            </a:r>
          </a:p>
          <a:p>
            <a:pPr lvl="1"/>
            <a:r>
              <a:rPr lang="en-US" b="1" dirty="0"/>
              <a:t>Localize</a:t>
            </a:r>
            <a:r>
              <a:rPr lang="en-US" dirty="0"/>
              <a:t> themselves in that environment (figure out </a:t>
            </a:r>
            <a:r>
              <a:rPr lang="en-US" i="1" dirty="0"/>
              <a:t>where they are</a:t>
            </a:r>
            <a:r>
              <a:rPr lang="en-US" dirty="0"/>
              <a:t>),</a:t>
            </a:r>
          </a:p>
          <a:p>
            <a:pPr lvl="1"/>
            <a:r>
              <a:rPr lang="en-US" dirty="0"/>
              <a:t>All </a:t>
            </a:r>
            <a:r>
              <a:rPr lang="en-US" b="1" dirty="0"/>
              <a:t>at the same time</a:t>
            </a:r>
            <a:r>
              <a:rPr lang="en-US" dirty="0"/>
              <a:t>, and </a:t>
            </a:r>
            <a:r>
              <a:rPr lang="en-US" b="1" dirty="0"/>
              <a:t>using only camera(s)</a:t>
            </a:r>
            <a:r>
              <a:rPr lang="en-US" dirty="0"/>
              <a:t> (no GPS).</a:t>
            </a:r>
          </a:p>
          <a:p>
            <a:endParaRPr lang="en-US" dirty="0"/>
          </a:p>
        </p:txBody>
      </p:sp>
      <p:sp>
        <p:nvSpPr>
          <p:cNvPr id="5" name="TextBox 4">
            <a:extLst>
              <a:ext uri="{FF2B5EF4-FFF2-40B4-BE49-F238E27FC236}">
                <a16:creationId xmlns:a16="http://schemas.microsoft.com/office/drawing/2014/main" id="{F87FECD8-5ADD-5CCA-064E-F2DEE82F689E}"/>
              </a:ext>
            </a:extLst>
          </p:cNvPr>
          <p:cNvSpPr txBox="1"/>
          <p:nvPr/>
        </p:nvSpPr>
        <p:spPr>
          <a:xfrm>
            <a:off x="449317" y="2571750"/>
            <a:ext cx="7827580" cy="2246769"/>
          </a:xfrm>
          <a:prstGeom prst="rect">
            <a:avLst/>
          </a:prstGeom>
          <a:noFill/>
        </p:spPr>
        <p:txBody>
          <a:bodyPr wrap="square">
            <a:spAutoFit/>
          </a:bodyPr>
          <a:lstStyle/>
          <a:p>
            <a:pPr>
              <a:buNone/>
            </a:pPr>
            <a:r>
              <a:rPr lang="en-US" b="1" dirty="0"/>
              <a:t>Think of it this way:</a:t>
            </a:r>
          </a:p>
          <a:p>
            <a:pPr>
              <a:buNone/>
            </a:pPr>
            <a:r>
              <a:rPr lang="en-US" dirty="0"/>
              <a:t>Imagine you're dropped in a dark unknown room with just a flashlight (your </a:t>
            </a:r>
            <a:r>
              <a:rPr lang="en-US" i="1" dirty="0"/>
              <a:t>camera</a:t>
            </a:r>
            <a:r>
              <a:rPr lang="en-US" dirty="0"/>
              <a:t>).</a:t>
            </a:r>
            <a:br>
              <a:rPr lang="en-US" dirty="0"/>
            </a:br>
            <a:r>
              <a:rPr lang="en-US" dirty="0"/>
              <a:t>You move around slowly and take pictures.</a:t>
            </a:r>
          </a:p>
          <a:p>
            <a:pPr>
              <a:buNone/>
            </a:pPr>
            <a:r>
              <a:rPr lang="en-US" dirty="0"/>
              <a:t>From these pictures:</a:t>
            </a:r>
          </a:p>
          <a:p>
            <a:pPr>
              <a:buNone/>
            </a:pPr>
            <a:endParaRPr lang="en-US" dirty="0"/>
          </a:p>
          <a:p>
            <a:pPr marL="285750" lvl="1" indent="-285750">
              <a:buFont typeface="Arial" panose="020B0604020202020204" pitchFamily="34" charset="0"/>
              <a:buChar char="•"/>
            </a:pPr>
            <a:r>
              <a:rPr lang="en-US" dirty="0"/>
              <a:t>You build a </a:t>
            </a:r>
            <a:r>
              <a:rPr lang="en-US" b="1" dirty="0"/>
              <a:t>map of the room</a:t>
            </a:r>
            <a:r>
              <a:rPr lang="en-US" dirty="0"/>
              <a:t>,</a:t>
            </a:r>
          </a:p>
          <a:p>
            <a:pPr marL="285750" lvl="1" indent="-285750">
              <a:buFont typeface="Arial" panose="020B0604020202020204" pitchFamily="34" charset="0"/>
              <a:buChar char="•"/>
            </a:pPr>
            <a:r>
              <a:rPr lang="en-US" dirty="0"/>
              <a:t>You also figure out </a:t>
            </a:r>
            <a:r>
              <a:rPr lang="en-US" b="1" dirty="0"/>
              <a:t>your position</a:t>
            </a:r>
            <a:r>
              <a:rPr lang="en-US" dirty="0"/>
              <a:t> in the room with each step.</a:t>
            </a:r>
          </a:p>
          <a:p>
            <a:pPr>
              <a:buNone/>
            </a:pPr>
            <a:endParaRPr lang="en-US" dirty="0"/>
          </a:p>
          <a:p>
            <a:pPr>
              <a:buNone/>
            </a:pPr>
            <a:endParaRPr lang="en-US" dirty="0"/>
          </a:p>
          <a:p>
            <a:pPr>
              <a:buNone/>
            </a:pPr>
            <a:r>
              <a:rPr lang="en-US" dirty="0"/>
              <a:t>That's </a:t>
            </a:r>
            <a:r>
              <a:rPr lang="en-US" b="1" dirty="0"/>
              <a:t>Visual SLAM</a:t>
            </a:r>
            <a:r>
              <a:rPr lang="en-US" dirty="0"/>
              <a:t>.</a:t>
            </a:r>
          </a:p>
        </p:txBody>
      </p:sp>
    </p:spTree>
    <p:extLst>
      <p:ext uri="{BB962C8B-B14F-4D97-AF65-F5344CB8AC3E}">
        <p14:creationId xmlns:p14="http://schemas.microsoft.com/office/powerpoint/2010/main" val="12618057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80</TotalTime>
  <Words>1655</Words>
  <Application>Microsoft Office PowerPoint</Application>
  <PresentationFormat>On-screen Show (16:9)</PresentationFormat>
  <Paragraphs>174</Paragraphs>
  <Slides>73</Slides>
  <Notes>69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73</vt:i4>
      </vt:variant>
    </vt:vector>
  </HeadingPairs>
  <TitlesOfParts>
    <vt:vector size="79" baseType="lpstr">
      <vt:lpstr>Arial</vt:lpstr>
      <vt:lpstr>Segoe UI</vt:lpstr>
      <vt:lpstr>Calibri</vt:lpstr>
      <vt:lpstr>Open Sans</vt:lpstr>
      <vt:lpstr>Simple Light</vt:lpstr>
      <vt:lpstr>Office Theme</vt:lpstr>
      <vt:lpstr>Aakash Goel https://www.linkedin.com/in/goelaakash123/</vt:lpstr>
      <vt:lpstr>SIFT - What</vt:lpstr>
      <vt:lpstr>Motivation - SIFT</vt:lpstr>
      <vt:lpstr>Motivation: Automatic panoramas</vt:lpstr>
      <vt:lpstr>Why extract features?</vt:lpstr>
      <vt:lpstr>Why extract features?</vt:lpstr>
      <vt:lpstr>Why extract features?</vt:lpstr>
      <vt:lpstr>Application: Visual SLAM</vt:lpstr>
      <vt:lpstr>Visual SLAM</vt:lpstr>
      <vt:lpstr>Image matching</vt:lpstr>
      <vt:lpstr>Harder case</vt:lpstr>
      <vt:lpstr>Feature matching for object search</vt:lpstr>
      <vt:lpstr>Feature Matching</vt:lpstr>
      <vt:lpstr>Object matching</vt:lpstr>
      <vt:lpstr>Invariant local features</vt:lpstr>
      <vt:lpstr>Advantages of local features</vt:lpstr>
      <vt:lpstr>More motivation…  </vt:lpstr>
      <vt:lpstr>Approach</vt:lpstr>
      <vt:lpstr>Local features: main components</vt:lpstr>
      <vt:lpstr>SIFT - Key point Extraction</vt:lpstr>
      <vt:lpstr>SIFT</vt:lpstr>
      <vt:lpstr>Goal</vt:lpstr>
      <vt:lpstr>PowerPoint Presentation</vt:lpstr>
      <vt:lpstr>Raw image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σ normalised</vt:lpstr>
      <vt:lpstr>Variation in Scale σ</vt:lpstr>
      <vt:lpstr>Variation in Scale σ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Blurring</vt:lpstr>
      <vt:lpstr>Space Scale  construction </vt:lpstr>
      <vt:lpstr>Difference of Gaussian</vt:lpstr>
      <vt:lpstr>Difference of Gaussians visualisation</vt:lpstr>
      <vt:lpstr>Keypoint localization</vt:lpstr>
      <vt:lpstr>Key point descriptor</vt:lpstr>
      <vt:lpstr>Keypoint descriptor  </vt:lpstr>
      <vt:lpstr>SIFT descriptor</vt:lpstr>
      <vt:lpstr>PowerPoint Presentation</vt:lpstr>
      <vt:lpstr>PowerPoint Presentation</vt:lpstr>
      <vt:lpstr>PowerPoint Presentation</vt:lpstr>
      <vt:lpstr>Scale Invariation</vt:lpstr>
      <vt:lpstr>PowerPoint Presentation</vt:lpstr>
      <vt:lpstr>PowerPoint Presentation</vt:lpstr>
      <vt:lpstr>Rotation Invariation using principal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Aakash Goel (MSTIC DS&amp;AI)</cp:lastModifiedBy>
  <cp:revision>22</cp:revision>
  <dcterms:modified xsi:type="dcterms:W3CDTF">2025-06-22T16:48:54Z</dcterms:modified>
</cp:coreProperties>
</file>